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8" r:id="rId1"/>
  </p:sldMasterIdLst>
  <p:sldIdLst>
    <p:sldId id="256" r:id="rId2"/>
    <p:sldId id="338" r:id="rId3"/>
    <p:sldId id="310" r:id="rId4"/>
    <p:sldId id="340" r:id="rId5"/>
    <p:sldId id="339" r:id="rId6"/>
    <p:sldId id="341" r:id="rId7"/>
    <p:sldId id="342" r:id="rId8"/>
    <p:sldId id="343" r:id="rId9"/>
    <p:sldId id="344" r:id="rId10"/>
    <p:sldId id="345" r:id="rId11"/>
    <p:sldId id="346" r:id="rId12"/>
    <p:sldId id="311" r:id="rId13"/>
    <p:sldId id="312" r:id="rId14"/>
    <p:sldId id="313" r:id="rId15"/>
    <p:sldId id="314" r:id="rId16"/>
    <p:sldId id="315" r:id="rId17"/>
    <p:sldId id="316" r:id="rId18"/>
    <p:sldId id="317" r:id="rId19"/>
    <p:sldId id="321" r:id="rId20"/>
    <p:sldId id="318" r:id="rId21"/>
    <p:sldId id="322" r:id="rId22"/>
    <p:sldId id="323" r:id="rId23"/>
    <p:sldId id="324" r:id="rId24"/>
    <p:sldId id="325" r:id="rId25"/>
    <p:sldId id="326" r:id="rId26"/>
    <p:sldId id="327" r:id="rId27"/>
    <p:sldId id="329" r:id="rId28"/>
    <p:sldId id="330" r:id="rId29"/>
    <p:sldId id="331" r:id="rId30"/>
    <p:sldId id="333" r:id="rId31"/>
    <p:sldId id="332" r:id="rId32"/>
    <p:sldId id="334" r:id="rId33"/>
    <p:sldId id="335" r:id="rId34"/>
    <p:sldId id="336" r:id="rId35"/>
    <p:sldId id="337"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3360" autoAdjust="0"/>
  </p:normalViewPr>
  <p:slideViewPr>
    <p:cSldViewPr snapToGrid="0">
      <p:cViewPr varScale="1">
        <p:scale>
          <a:sx n="79" d="100"/>
          <a:sy n="79" d="100"/>
        </p:scale>
        <p:origin x="-474"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zh-CN" altLang="en-US"/>
              <a:t>单击此处编辑母版标题样式</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3068441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104944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55585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zh-CN" altLang="en-US"/>
              <a:t>单击此处编辑母版标题样式</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20373C-5A27-4272-B205-60EB30F7E728}" type="slidenum">
              <a:rPr lang="zh-CN" altLang="en-US" smtClean="0"/>
              <a:pPr/>
              <a:t>‹#›</a:t>
            </a:fld>
            <a:endParaRPr lang="zh-CN" alt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1062188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738335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zh-CN" altLang="en-US"/>
              <a:t>单击此处编辑母版标题样式</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3" name="Date Placeholder 2"/>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1606499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zh-CN" altLang="en-US"/>
              <a:t>单击此处编辑母版标题样式</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3" name="Date Placeholder 2"/>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1849916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2184288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1890531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3308406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zh-CN" altLang="en-US"/>
              <a:t>单击此处编辑母版标题样式</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4227101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2598497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913795" y="2912232"/>
            <a:ext cx="5107208" cy="287896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912232"/>
            <a:ext cx="5095357" cy="287896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40827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2740836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801914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zh-CN" altLang="en-US"/>
              <a:t>单击此处编辑母版标题样式</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3581133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3EA2175-CF20-4BE5-B5AF-4674FED9990E}" type="datetimeFigureOut">
              <a:rPr lang="zh-CN" altLang="en-US" smtClean="0"/>
              <a:pPr/>
              <a:t>2019/11/25</a:t>
            </a:fld>
            <a:endParaRPr lang="zh-CN"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3858496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3EA2175-CF20-4BE5-B5AF-4674FED9990E}" type="datetimeFigureOut">
              <a:rPr lang="zh-CN" altLang="en-US" smtClean="0"/>
              <a:pPr/>
              <a:t>2019/11/25</a:t>
            </a:fld>
            <a:endParaRPr lang="zh-CN" alt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320373C-5A27-4272-B205-60EB30F7E728}" type="slidenum">
              <a:rPr lang="zh-CN" altLang="en-US" smtClean="0"/>
              <a:pPr/>
              <a:t>‹#›</a:t>
            </a:fld>
            <a:endParaRPr lang="zh-CN" altLang="en-US"/>
          </a:p>
        </p:txBody>
      </p:sp>
    </p:spTree>
    <p:extLst>
      <p:ext uri="{BB962C8B-B14F-4D97-AF65-F5344CB8AC3E}">
        <p14:creationId xmlns:p14="http://schemas.microsoft.com/office/powerpoint/2010/main" xmlns="" val="1925530732"/>
      </p:ext>
    </p:extLst>
  </p:cSld>
  <p:clrMap bg1="dk1" tx1="lt1" bg2="dk2" tx2="lt2" accent1="accent1" accent2="accent2" accent3="accent3" accent4="accent4" accent5="accent5" accent6="accent6" hlink="hlink" folHlink="folHlink"/>
  <p:sldLayoutIdLst>
    <p:sldLayoutId id="2147484239" r:id="rId1"/>
    <p:sldLayoutId id="2147484240" r:id="rId2"/>
    <p:sldLayoutId id="2147484241" r:id="rId3"/>
    <p:sldLayoutId id="2147484242" r:id="rId4"/>
    <p:sldLayoutId id="2147484243" r:id="rId5"/>
    <p:sldLayoutId id="2147484244" r:id="rId6"/>
    <p:sldLayoutId id="2147484245" r:id="rId7"/>
    <p:sldLayoutId id="2147484246" r:id="rId8"/>
    <p:sldLayoutId id="2147484247" r:id="rId9"/>
    <p:sldLayoutId id="2147484248" r:id="rId10"/>
    <p:sldLayoutId id="2147484249" r:id="rId11"/>
    <p:sldLayoutId id="2147484250" r:id="rId12"/>
    <p:sldLayoutId id="2147484251" r:id="rId13"/>
    <p:sldLayoutId id="2147484252" r:id="rId14"/>
    <p:sldLayoutId id="2147484253" r:id="rId15"/>
    <p:sldLayoutId id="2147484254" r:id="rId16"/>
    <p:sldLayoutId id="214748425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B7C4100-F469-4534-B5F2-A4E09E703038}"/>
              </a:ext>
            </a:extLst>
          </p:cNvPr>
          <p:cNvSpPr>
            <a:spLocks noGrp="1"/>
          </p:cNvSpPr>
          <p:nvPr>
            <p:ph type="ctrTitle"/>
          </p:nvPr>
        </p:nvSpPr>
        <p:spPr>
          <a:xfrm>
            <a:off x="1154954" y="2368061"/>
            <a:ext cx="10192983" cy="1201843"/>
          </a:xfrm>
        </p:spPr>
        <p:txBody>
          <a:bodyPr>
            <a:normAutofit fontScale="90000"/>
          </a:bodyPr>
          <a:lstStyle/>
          <a:p>
            <a:r>
              <a:rPr lang="zh-CN" altLang="en-US" sz="6000" b="1" dirty="0"/>
              <a:t>金融不良债权清收处置实务精要</a:t>
            </a:r>
          </a:p>
        </p:txBody>
      </p:sp>
      <p:sp>
        <p:nvSpPr>
          <p:cNvPr id="4" name="副标题 3"/>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xmlns="" val="130840950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1270824-6051-42AC-B5A2-2521602918E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03D2EA39-C017-41D5-9041-3B7BE953401B}"/>
              </a:ext>
            </a:extLst>
          </p:cNvPr>
          <p:cNvSpPr>
            <a:spLocks noGrp="1"/>
          </p:cNvSpPr>
          <p:nvPr>
            <p:ph idx="1"/>
          </p:nvPr>
        </p:nvSpPr>
        <p:spPr/>
        <p:txBody>
          <a:bodyPr>
            <a:normAutofit/>
          </a:bodyPr>
          <a:lstStyle/>
          <a:p>
            <a:pPr algn="ctr"/>
            <a:endParaRPr lang="en-US" altLang="zh-CN" sz="4000" dirty="0"/>
          </a:p>
          <a:p>
            <a:pPr algn="ctr"/>
            <a:r>
              <a:rPr lang="zh-CN" altLang="en-US" sz="4000" dirty="0"/>
              <a:t>二、民事执行实务精要</a:t>
            </a:r>
          </a:p>
        </p:txBody>
      </p:sp>
    </p:spTree>
    <p:extLst>
      <p:ext uri="{BB962C8B-B14F-4D97-AF65-F5344CB8AC3E}">
        <p14:creationId xmlns:p14="http://schemas.microsoft.com/office/powerpoint/2010/main" xmlns="" val="282588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3101303-3179-4E52-92F3-CE43A24A4195}"/>
              </a:ext>
            </a:extLst>
          </p:cNvPr>
          <p:cNvSpPr>
            <a:spLocks noGrp="1"/>
          </p:cNvSpPr>
          <p:nvPr>
            <p:ph type="title"/>
          </p:nvPr>
        </p:nvSpPr>
        <p:spPr/>
        <p:txBody>
          <a:bodyPr/>
          <a:lstStyle/>
          <a:p>
            <a:pPr algn="l"/>
            <a:r>
              <a:rPr lang="en-US" altLang="zh-CN" dirty="0"/>
              <a:t>1</a:t>
            </a:r>
            <a:r>
              <a:rPr lang="zh-CN" altLang="en-US" dirty="0"/>
              <a:t>、民事执行概要</a:t>
            </a:r>
          </a:p>
        </p:txBody>
      </p:sp>
      <p:sp>
        <p:nvSpPr>
          <p:cNvPr id="3" name="内容占位符 2">
            <a:extLst>
              <a:ext uri="{FF2B5EF4-FFF2-40B4-BE49-F238E27FC236}">
                <a16:creationId xmlns:a16="http://schemas.microsoft.com/office/drawing/2014/main" xmlns="" id="{5CBBD353-EA15-4B6E-9A0F-8D6340CC37EA}"/>
              </a:ext>
            </a:extLst>
          </p:cNvPr>
          <p:cNvSpPr>
            <a:spLocks noGrp="1"/>
          </p:cNvSpPr>
          <p:nvPr>
            <p:ph idx="1"/>
          </p:nvPr>
        </p:nvSpPr>
        <p:spPr/>
        <p:txBody>
          <a:bodyPr>
            <a:normAutofit fontScale="92500" lnSpcReduction="10000"/>
          </a:bodyPr>
          <a:lstStyle/>
          <a:p>
            <a:r>
              <a:rPr lang="en-US" altLang="zh-CN" dirty="0"/>
              <a:t>A</a:t>
            </a:r>
            <a:r>
              <a:rPr lang="zh-CN" altLang="en-US" dirty="0"/>
              <a:t>财产调查的天网体系</a:t>
            </a:r>
            <a:r>
              <a:rPr lang="en-US" altLang="zh-CN" dirty="0"/>
              <a:t>----</a:t>
            </a:r>
            <a:r>
              <a:rPr lang="zh-CN" altLang="en-US" dirty="0"/>
              <a:t>不动产限于重点城市、车辆限于实际扣押的障碍</a:t>
            </a:r>
            <a:endParaRPr lang="en-US" altLang="zh-CN" dirty="0"/>
          </a:p>
          <a:p>
            <a:r>
              <a:rPr lang="en-US" altLang="zh-CN" dirty="0"/>
              <a:t>B</a:t>
            </a:r>
            <a:r>
              <a:rPr lang="zh-CN" altLang="en-US" dirty="0"/>
              <a:t>转移财产而规避执行</a:t>
            </a:r>
            <a:r>
              <a:rPr lang="en-US" altLang="zh-CN" dirty="0"/>
              <a:t>----</a:t>
            </a:r>
            <a:r>
              <a:rPr lang="zh-CN" altLang="en-US" dirty="0"/>
              <a:t>待立法解决</a:t>
            </a:r>
            <a:endParaRPr lang="en-US" altLang="zh-CN" dirty="0"/>
          </a:p>
          <a:p>
            <a:r>
              <a:rPr lang="en-US" altLang="zh-CN" dirty="0"/>
              <a:t>C</a:t>
            </a:r>
            <a:r>
              <a:rPr lang="zh-CN" altLang="en-US" dirty="0"/>
              <a:t>主观能动性的发挥</a:t>
            </a:r>
            <a:r>
              <a:rPr lang="en-US" altLang="zh-CN" dirty="0"/>
              <a:t>-----</a:t>
            </a:r>
            <a:r>
              <a:rPr lang="zh-CN" altLang="en-US" dirty="0"/>
              <a:t>到期债权</a:t>
            </a:r>
            <a:r>
              <a:rPr lang="en-US" altLang="zh-CN" dirty="0"/>
              <a:t>/</a:t>
            </a:r>
            <a:r>
              <a:rPr lang="zh-CN" altLang="en-US" dirty="0"/>
              <a:t>追加被执行人</a:t>
            </a:r>
            <a:endParaRPr lang="en-US" altLang="zh-CN" dirty="0"/>
          </a:p>
          <a:p>
            <a:r>
              <a:rPr lang="en-US" altLang="zh-CN" dirty="0"/>
              <a:t>d</a:t>
            </a:r>
            <a:r>
              <a:rPr lang="zh-CN" altLang="en-US" dirty="0"/>
              <a:t>执行财产价值的多渠道确定</a:t>
            </a:r>
            <a:endParaRPr lang="en-US" altLang="zh-CN" dirty="0"/>
          </a:p>
          <a:p>
            <a:r>
              <a:rPr lang="en-US" altLang="zh-CN" dirty="0"/>
              <a:t>e</a:t>
            </a:r>
            <a:r>
              <a:rPr lang="zh-CN" altLang="en-US" dirty="0"/>
              <a:t>网络拍卖的全面铺开</a:t>
            </a:r>
            <a:endParaRPr lang="en-US" altLang="zh-CN" dirty="0"/>
          </a:p>
          <a:p>
            <a:r>
              <a:rPr lang="en-US" altLang="zh-CN" dirty="0"/>
              <a:t>f</a:t>
            </a:r>
            <a:r>
              <a:rPr lang="zh-CN" altLang="en-US" dirty="0"/>
              <a:t>民事执行期限的定与不定</a:t>
            </a:r>
            <a:r>
              <a:rPr lang="en-US" altLang="zh-CN" dirty="0"/>
              <a:t>----</a:t>
            </a:r>
            <a:r>
              <a:rPr lang="zh-CN" altLang="en-US" dirty="0"/>
              <a:t>无拍卖</a:t>
            </a:r>
            <a:r>
              <a:rPr lang="en-US" altLang="zh-CN" dirty="0"/>
              <a:t>6</a:t>
            </a:r>
            <a:r>
              <a:rPr lang="zh-CN" altLang="en-US" dirty="0"/>
              <a:t>个月</a:t>
            </a:r>
            <a:r>
              <a:rPr lang="en-US" altLang="zh-CN" dirty="0"/>
              <a:t>/</a:t>
            </a:r>
            <a:r>
              <a:rPr lang="zh-CN" altLang="en-US" dirty="0"/>
              <a:t>有拍卖</a:t>
            </a:r>
            <a:r>
              <a:rPr lang="en-US" altLang="zh-CN" dirty="0"/>
              <a:t>12</a:t>
            </a:r>
            <a:r>
              <a:rPr lang="zh-CN" altLang="en-US" dirty="0"/>
              <a:t>个月</a:t>
            </a:r>
            <a:endParaRPr lang="en-US" altLang="zh-CN" dirty="0"/>
          </a:p>
          <a:p>
            <a:r>
              <a:rPr lang="en-US" altLang="zh-CN" dirty="0"/>
              <a:t>g</a:t>
            </a:r>
            <a:r>
              <a:rPr lang="zh-CN" altLang="en-US" dirty="0"/>
              <a:t>执行不能的理性对待</a:t>
            </a:r>
            <a:endParaRPr lang="en-US" altLang="zh-CN" dirty="0"/>
          </a:p>
          <a:p>
            <a:r>
              <a:rPr lang="en-US" altLang="zh-CN" dirty="0"/>
              <a:t>h</a:t>
            </a:r>
            <a:r>
              <a:rPr lang="zh-CN" altLang="en-US" dirty="0"/>
              <a:t>执行退出</a:t>
            </a:r>
            <a:r>
              <a:rPr lang="en-US" altLang="zh-CN" dirty="0"/>
              <a:t>----</a:t>
            </a:r>
            <a:r>
              <a:rPr lang="zh-CN" altLang="en-US" dirty="0"/>
              <a:t>终结本次程序、破产以及自然人破产制度的推进</a:t>
            </a:r>
          </a:p>
        </p:txBody>
      </p:sp>
    </p:spTree>
    <p:extLst>
      <p:ext uri="{BB962C8B-B14F-4D97-AF65-F5344CB8AC3E}">
        <p14:creationId xmlns:p14="http://schemas.microsoft.com/office/powerpoint/2010/main" xmlns="" val="3297117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30A1E71-814B-4C04-BBD0-4919D37CD678}"/>
              </a:ext>
            </a:extLst>
          </p:cNvPr>
          <p:cNvSpPr>
            <a:spLocks noGrp="1"/>
          </p:cNvSpPr>
          <p:nvPr>
            <p:ph type="title"/>
          </p:nvPr>
        </p:nvSpPr>
        <p:spPr/>
        <p:txBody>
          <a:bodyPr/>
          <a:lstStyle/>
          <a:p>
            <a:pPr algn="l"/>
            <a:r>
              <a:rPr lang="en-US" altLang="zh-CN" dirty="0"/>
              <a:t>2</a:t>
            </a:r>
            <a:r>
              <a:rPr lang="zh-CN" altLang="en-US" dirty="0"/>
              <a:t>、财产保全制度概要</a:t>
            </a:r>
          </a:p>
        </p:txBody>
      </p:sp>
      <p:sp>
        <p:nvSpPr>
          <p:cNvPr id="3" name="内容占位符 2">
            <a:extLst>
              <a:ext uri="{FF2B5EF4-FFF2-40B4-BE49-F238E27FC236}">
                <a16:creationId xmlns:a16="http://schemas.microsoft.com/office/drawing/2014/main" xmlns="" id="{A1F594B9-9965-4623-B677-6115549D604D}"/>
              </a:ext>
            </a:extLst>
          </p:cNvPr>
          <p:cNvSpPr>
            <a:spLocks noGrp="1"/>
          </p:cNvSpPr>
          <p:nvPr>
            <p:ph idx="1"/>
          </p:nvPr>
        </p:nvSpPr>
        <p:spPr/>
        <p:txBody>
          <a:bodyPr>
            <a:normAutofit fontScale="92500" lnSpcReduction="10000"/>
          </a:bodyPr>
          <a:lstStyle/>
          <a:p>
            <a:r>
              <a:rPr lang="en-US" altLang="zh-CN" dirty="0"/>
              <a:t>a</a:t>
            </a:r>
            <a:r>
              <a:rPr lang="zh-CN" altLang="en-US" dirty="0"/>
              <a:t>多个债权人对同一债务人时，首先保全极为重要</a:t>
            </a:r>
            <a:r>
              <a:rPr lang="en-US" altLang="zh-CN" dirty="0"/>
              <a:t>----</a:t>
            </a:r>
          </a:p>
          <a:p>
            <a:r>
              <a:rPr lang="zh-CN" altLang="en-US" dirty="0"/>
              <a:t>其一，执行财产处置的管辖</a:t>
            </a:r>
            <a:endParaRPr lang="en-US" altLang="zh-CN" dirty="0"/>
          </a:p>
          <a:p>
            <a:r>
              <a:rPr lang="zh-CN" altLang="en-US" dirty="0"/>
              <a:t>其二，分配制度：破产</a:t>
            </a:r>
            <a:r>
              <a:rPr lang="en-US" altLang="zh-CN" dirty="0"/>
              <a:t>/</a:t>
            </a:r>
            <a:r>
              <a:rPr lang="zh-CN" altLang="en-US" dirty="0"/>
              <a:t>参与分配、执转破</a:t>
            </a:r>
            <a:endParaRPr lang="en-US" altLang="zh-CN" dirty="0"/>
          </a:p>
          <a:p>
            <a:r>
              <a:rPr lang="en-US" altLang="zh-CN" dirty="0"/>
              <a:t>b</a:t>
            </a:r>
            <a:r>
              <a:rPr lang="zh-CN" altLang="en-US" dirty="0"/>
              <a:t>概括性保全裁定与具体性保全裁定</a:t>
            </a:r>
            <a:r>
              <a:rPr lang="en-US" altLang="zh-CN" dirty="0"/>
              <a:t>----</a:t>
            </a:r>
            <a:r>
              <a:rPr lang="zh-CN" altLang="en-US" dirty="0"/>
              <a:t>准许保全（复议）与查封、扣押、冻结（异议复议）</a:t>
            </a:r>
            <a:endParaRPr lang="en-US" altLang="zh-CN" dirty="0"/>
          </a:p>
          <a:p>
            <a:r>
              <a:rPr lang="en-US" altLang="zh-CN" dirty="0"/>
              <a:t>c</a:t>
            </a:r>
            <a:r>
              <a:rPr lang="zh-CN" altLang="en-US" dirty="0"/>
              <a:t>诉前保全与诉讼保全的差异性</a:t>
            </a:r>
            <a:r>
              <a:rPr lang="en-US" altLang="zh-CN" dirty="0"/>
              <a:t>-------</a:t>
            </a:r>
          </a:p>
          <a:p>
            <a:r>
              <a:rPr lang="zh-CN" altLang="en-US" dirty="0"/>
              <a:t>其一，担保数额：全额为原则</a:t>
            </a:r>
            <a:r>
              <a:rPr lang="en-US" altLang="zh-CN" dirty="0"/>
              <a:t>/30%</a:t>
            </a:r>
            <a:r>
              <a:rPr lang="zh-CN" altLang="en-US" dirty="0"/>
              <a:t>为上限</a:t>
            </a:r>
            <a:endParaRPr lang="en-US" altLang="zh-CN" dirty="0"/>
          </a:p>
          <a:p>
            <a:r>
              <a:rPr lang="zh-CN" altLang="en-US" dirty="0"/>
              <a:t>其二，财产查询：不可查询</a:t>
            </a:r>
            <a:r>
              <a:rPr lang="en-US" altLang="zh-CN" dirty="0"/>
              <a:t>/</a:t>
            </a:r>
            <a:r>
              <a:rPr lang="zh-CN" altLang="en-US" dirty="0"/>
              <a:t>依申请查询</a:t>
            </a:r>
            <a:endParaRPr lang="en-US" altLang="zh-CN" dirty="0"/>
          </a:p>
          <a:p>
            <a:r>
              <a:rPr lang="en-US" altLang="zh-CN" dirty="0"/>
              <a:t>d</a:t>
            </a:r>
            <a:r>
              <a:rPr lang="zh-CN" altLang="en-US" dirty="0"/>
              <a:t>司法内部运行机制的熟悉，大于专业知识能力</a:t>
            </a:r>
            <a:r>
              <a:rPr lang="en-US" altLang="zh-CN" dirty="0"/>
              <a:t>----</a:t>
            </a:r>
            <a:r>
              <a:rPr lang="zh-CN" altLang="en-US" dirty="0"/>
              <a:t>“天下武功，唯快不破”</a:t>
            </a:r>
          </a:p>
        </p:txBody>
      </p:sp>
    </p:spTree>
    <p:extLst>
      <p:ext uri="{BB962C8B-B14F-4D97-AF65-F5344CB8AC3E}">
        <p14:creationId xmlns:p14="http://schemas.microsoft.com/office/powerpoint/2010/main" xmlns="" val="3288053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64E5B2D-CFC1-4E41-824F-ED8323A386DB}"/>
              </a:ext>
            </a:extLst>
          </p:cNvPr>
          <p:cNvSpPr>
            <a:spLocks noGrp="1"/>
          </p:cNvSpPr>
          <p:nvPr>
            <p:ph type="title"/>
          </p:nvPr>
        </p:nvSpPr>
        <p:spPr/>
        <p:txBody>
          <a:bodyPr/>
          <a:lstStyle/>
          <a:p>
            <a:pPr algn="l"/>
            <a:r>
              <a:rPr lang="en-US" altLang="zh-CN" dirty="0"/>
              <a:t>3</a:t>
            </a:r>
            <a:r>
              <a:rPr lang="zh-CN" altLang="en-US" dirty="0"/>
              <a:t>、民事执行重点制度</a:t>
            </a:r>
          </a:p>
        </p:txBody>
      </p:sp>
      <p:sp>
        <p:nvSpPr>
          <p:cNvPr id="3" name="内容占位符 2">
            <a:extLst>
              <a:ext uri="{FF2B5EF4-FFF2-40B4-BE49-F238E27FC236}">
                <a16:creationId xmlns:a16="http://schemas.microsoft.com/office/drawing/2014/main" xmlns="" id="{84357EA1-47A3-41D6-B7CB-5DE9E55C5C84}"/>
              </a:ext>
            </a:extLst>
          </p:cNvPr>
          <p:cNvSpPr>
            <a:spLocks noGrp="1"/>
          </p:cNvSpPr>
          <p:nvPr>
            <p:ph idx="1"/>
          </p:nvPr>
        </p:nvSpPr>
        <p:spPr/>
        <p:txBody>
          <a:bodyPr/>
          <a:lstStyle/>
          <a:p>
            <a:pPr algn="ctr"/>
            <a:endParaRPr lang="en-US" altLang="zh-CN" sz="4000" dirty="0"/>
          </a:p>
          <a:p>
            <a:endParaRPr lang="zh-CN" altLang="en-US" dirty="0"/>
          </a:p>
        </p:txBody>
      </p:sp>
    </p:spTree>
    <p:extLst>
      <p:ext uri="{BB962C8B-B14F-4D97-AF65-F5344CB8AC3E}">
        <p14:creationId xmlns:p14="http://schemas.microsoft.com/office/powerpoint/2010/main" xmlns="" val="3201661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9AC2222-2D93-4C7C-BE79-19DC6A699B16}"/>
              </a:ext>
            </a:extLst>
          </p:cNvPr>
          <p:cNvSpPr>
            <a:spLocks noGrp="1"/>
          </p:cNvSpPr>
          <p:nvPr>
            <p:ph type="title"/>
          </p:nvPr>
        </p:nvSpPr>
        <p:spPr/>
        <p:txBody>
          <a:bodyPr>
            <a:normAutofit fontScale="90000"/>
          </a:bodyPr>
          <a:lstStyle/>
          <a:p>
            <a:pPr algn="l"/>
            <a:r>
              <a:rPr lang="zh-CN" altLang="zh-CN" dirty="0">
                <a:effectLst/>
              </a:rPr>
              <a:t>什么是执行依据？执行依据的基本构成要件？执行依据的主要种类？</a:t>
            </a:r>
            <a:br>
              <a:rPr lang="zh-CN" altLang="zh-CN" dirty="0">
                <a:effectLst/>
              </a:rPr>
            </a:br>
            <a:endParaRPr lang="zh-CN" altLang="en-US" dirty="0"/>
          </a:p>
        </p:txBody>
      </p:sp>
      <p:sp>
        <p:nvSpPr>
          <p:cNvPr id="3" name="内容占位符 2">
            <a:extLst>
              <a:ext uri="{FF2B5EF4-FFF2-40B4-BE49-F238E27FC236}">
                <a16:creationId xmlns:a16="http://schemas.microsoft.com/office/drawing/2014/main" xmlns="" id="{37E868C1-3F21-4769-91D4-C49F8EE0F49F}"/>
              </a:ext>
            </a:extLst>
          </p:cNvPr>
          <p:cNvSpPr>
            <a:spLocks noGrp="1"/>
          </p:cNvSpPr>
          <p:nvPr>
            <p:ph idx="1"/>
          </p:nvPr>
        </p:nvSpPr>
        <p:spPr/>
        <p:txBody>
          <a:bodyPr>
            <a:normAutofit/>
          </a:bodyPr>
          <a:lstStyle/>
          <a:p>
            <a:r>
              <a:rPr lang="zh-CN" altLang="zh-CN" b="1" dirty="0">
                <a:effectLst/>
              </a:rPr>
              <a:t>【简答】</a:t>
            </a:r>
          </a:p>
          <a:p>
            <a:r>
              <a:rPr lang="zh-CN" altLang="zh-CN" dirty="0">
                <a:effectLst/>
              </a:rPr>
              <a:t>执行依据的基本构成要件包括：</a:t>
            </a:r>
          </a:p>
          <a:p>
            <a:r>
              <a:rPr lang="zh-CN" altLang="zh-CN" dirty="0">
                <a:effectLst/>
              </a:rPr>
              <a:t>（</a:t>
            </a:r>
            <a:r>
              <a:rPr lang="en-US" altLang="zh-CN" dirty="0">
                <a:effectLst/>
              </a:rPr>
              <a:t>1</a:t>
            </a:r>
            <a:r>
              <a:rPr lang="zh-CN" altLang="zh-CN" dirty="0">
                <a:effectLst/>
              </a:rPr>
              <a:t>）法律文书已生效，主要指已送达至债务人。</a:t>
            </a:r>
          </a:p>
          <a:p>
            <a:r>
              <a:rPr lang="zh-CN" altLang="zh-CN" dirty="0">
                <a:effectLst/>
              </a:rPr>
              <a:t>（</a:t>
            </a:r>
            <a:r>
              <a:rPr lang="en-US" altLang="zh-CN" dirty="0">
                <a:effectLst/>
              </a:rPr>
              <a:t>2</a:t>
            </a:r>
            <a:r>
              <a:rPr lang="zh-CN" altLang="zh-CN" dirty="0">
                <a:effectLst/>
              </a:rPr>
              <a:t>）具有给付内容，且必须具体、明确。</a:t>
            </a:r>
          </a:p>
          <a:p>
            <a:r>
              <a:rPr lang="zh-CN" altLang="zh-CN" dirty="0">
                <a:effectLst/>
              </a:rPr>
              <a:t>（</a:t>
            </a:r>
            <a:r>
              <a:rPr lang="en-US" altLang="zh-CN" dirty="0">
                <a:effectLst/>
              </a:rPr>
              <a:t>3</a:t>
            </a:r>
            <a:r>
              <a:rPr lang="zh-CN" altLang="zh-CN" dirty="0">
                <a:effectLst/>
              </a:rPr>
              <a:t>）已届债务履行期限。</a:t>
            </a:r>
          </a:p>
          <a:p>
            <a:r>
              <a:rPr lang="zh-CN" altLang="zh-CN" dirty="0">
                <a:effectLst/>
              </a:rPr>
              <a:t>（</a:t>
            </a:r>
            <a:r>
              <a:rPr lang="en-US" altLang="zh-CN" dirty="0">
                <a:effectLst/>
              </a:rPr>
              <a:t>4</a:t>
            </a:r>
            <a:r>
              <a:rPr lang="zh-CN" altLang="zh-CN" dirty="0">
                <a:effectLst/>
              </a:rPr>
              <a:t>）排除刑事案件法律文书。</a:t>
            </a:r>
          </a:p>
          <a:p>
            <a:r>
              <a:rPr lang="zh-CN" altLang="zh-CN" dirty="0">
                <a:effectLst/>
              </a:rPr>
              <a:t>执行依据主要包括民事判决及仲裁裁决、公证债权文书三大类。</a:t>
            </a:r>
          </a:p>
          <a:p>
            <a:endParaRPr lang="zh-CN" altLang="en-US" dirty="0"/>
          </a:p>
        </p:txBody>
      </p:sp>
    </p:spTree>
    <p:extLst>
      <p:ext uri="{BB962C8B-B14F-4D97-AF65-F5344CB8AC3E}">
        <p14:creationId xmlns:p14="http://schemas.microsoft.com/office/powerpoint/2010/main" xmlns="" val="1547053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B48B543-1F41-4E64-87A4-779FD0EF1521}"/>
              </a:ext>
            </a:extLst>
          </p:cNvPr>
          <p:cNvSpPr>
            <a:spLocks noGrp="1"/>
          </p:cNvSpPr>
          <p:nvPr>
            <p:ph type="title"/>
          </p:nvPr>
        </p:nvSpPr>
        <p:spPr/>
        <p:txBody>
          <a:bodyPr>
            <a:normAutofit fontScale="90000"/>
          </a:bodyPr>
          <a:lstStyle/>
          <a:p>
            <a:pPr algn="l"/>
            <a:r>
              <a:rPr lang="zh-CN" altLang="zh-CN" dirty="0">
                <a:effectLst/>
              </a:rPr>
              <a:t>执行依据主文中“经强制执行后仍然不能清偿债务”如何理解？</a:t>
            </a:r>
            <a:br>
              <a:rPr lang="zh-CN" altLang="zh-CN" dirty="0">
                <a:effectLst/>
              </a:rPr>
            </a:br>
            <a:endParaRPr lang="zh-CN" altLang="en-US" dirty="0"/>
          </a:p>
        </p:txBody>
      </p:sp>
      <p:sp>
        <p:nvSpPr>
          <p:cNvPr id="3" name="内容占位符 2">
            <a:extLst>
              <a:ext uri="{FF2B5EF4-FFF2-40B4-BE49-F238E27FC236}">
                <a16:creationId xmlns:a16="http://schemas.microsoft.com/office/drawing/2014/main" xmlns="" id="{8E25B86D-90C4-4252-9720-6904DBE62646}"/>
              </a:ext>
            </a:extLst>
          </p:cNvPr>
          <p:cNvSpPr>
            <a:spLocks noGrp="1"/>
          </p:cNvSpPr>
          <p:nvPr>
            <p:ph idx="1"/>
          </p:nvPr>
        </p:nvSpPr>
        <p:spPr/>
        <p:txBody>
          <a:bodyPr/>
          <a:lstStyle/>
          <a:p>
            <a:r>
              <a:rPr lang="zh-CN" altLang="zh-CN" b="1" dirty="0">
                <a:effectLst/>
              </a:rPr>
              <a:t>【简答】</a:t>
            </a:r>
          </a:p>
          <a:p>
            <a:r>
              <a:rPr lang="zh-CN" altLang="zh-CN" dirty="0">
                <a:effectLst/>
              </a:rPr>
              <a:t>按照一般观点，“经强制执行后仍然不能清偿债务”分三个层面掌握：</a:t>
            </a:r>
          </a:p>
          <a:p>
            <a:r>
              <a:rPr lang="zh-CN" altLang="zh-CN" dirty="0">
                <a:effectLst/>
              </a:rPr>
              <a:t>（</a:t>
            </a:r>
            <a:r>
              <a:rPr lang="en-US" altLang="zh-CN" dirty="0">
                <a:effectLst/>
              </a:rPr>
              <a:t>1</a:t>
            </a:r>
            <a:r>
              <a:rPr lang="zh-CN" altLang="zh-CN" dirty="0">
                <a:effectLst/>
              </a:rPr>
              <a:t>）人民法院穷尽财产调查措施但确未发现被执行人可供执行财产。</a:t>
            </a:r>
          </a:p>
          <a:p>
            <a:r>
              <a:rPr lang="zh-CN" altLang="zh-CN" dirty="0">
                <a:effectLst/>
              </a:rPr>
              <a:t>（</a:t>
            </a:r>
            <a:r>
              <a:rPr lang="en-US" altLang="zh-CN" dirty="0">
                <a:effectLst/>
              </a:rPr>
              <a:t>2</a:t>
            </a:r>
            <a:r>
              <a:rPr lang="zh-CN" altLang="zh-CN" dirty="0">
                <a:effectLst/>
              </a:rPr>
              <a:t>）或者，被执行人虽有财产但明显不方便、不适合执行。</a:t>
            </a:r>
          </a:p>
          <a:p>
            <a:r>
              <a:rPr lang="zh-CN" altLang="zh-CN" dirty="0">
                <a:effectLst/>
              </a:rPr>
              <a:t>（</a:t>
            </a:r>
            <a:r>
              <a:rPr lang="en-US" altLang="zh-CN" dirty="0">
                <a:effectLst/>
              </a:rPr>
              <a:t>3</a:t>
            </a:r>
            <a:r>
              <a:rPr lang="zh-CN" altLang="zh-CN" dirty="0">
                <a:effectLst/>
              </a:rPr>
              <a:t>）至于被执行人财产是否“明显不方便、不适合执行”，由执行法院按照个案情况具体把握。</a:t>
            </a:r>
          </a:p>
          <a:p>
            <a:endParaRPr lang="zh-CN" altLang="en-US" dirty="0"/>
          </a:p>
        </p:txBody>
      </p:sp>
    </p:spTree>
    <p:extLst>
      <p:ext uri="{BB962C8B-B14F-4D97-AF65-F5344CB8AC3E}">
        <p14:creationId xmlns:p14="http://schemas.microsoft.com/office/powerpoint/2010/main" xmlns="" val="2406144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5824353-475A-49E2-BDF1-6EA184A0E3B3}"/>
              </a:ext>
            </a:extLst>
          </p:cNvPr>
          <p:cNvSpPr>
            <a:spLocks noGrp="1"/>
          </p:cNvSpPr>
          <p:nvPr>
            <p:ph type="title"/>
          </p:nvPr>
        </p:nvSpPr>
        <p:spPr/>
        <p:txBody>
          <a:bodyPr/>
          <a:lstStyle/>
          <a:p>
            <a:pPr algn="l"/>
            <a:r>
              <a:rPr lang="zh-CN" altLang="zh-CN" dirty="0">
                <a:effectLst/>
              </a:rPr>
              <a:t>生效判决给付内容不明确的避免以及处理途径？</a:t>
            </a:r>
            <a:endParaRPr lang="zh-CN" altLang="en-US" dirty="0"/>
          </a:p>
        </p:txBody>
      </p:sp>
      <p:sp>
        <p:nvSpPr>
          <p:cNvPr id="3" name="内容占位符 2">
            <a:extLst>
              <a:ext uri="{FF2B5EF4-FFF2-40B4-BE49-F238E27FC236}">
                <a16:creationId xmlns:a16="http://schemas.microsoft.com/office/drawing/2014/main" xmlns="" id="{035A6319-FAD6-4194-930D-F5ADE7B1D7FB}"/>
              </a:ext>
            </a:extLst>
          </p:cNvPr>
          <p:cNvSpPr>
            <a:spLocks noGrp="1"/>
          </p:cNvSpPr>
          <p:nvPr>
            <p:ph idx="1"/>
          </p:nvPr>
        </p:nvSpPr>
        <p:spPr/>
        <p:txBody>
          <a:bodyPr>
            <a:normAutofit/>
          </a:bodyPr>
          <a:lstStyle/>
          <a:p>
            <a:r>
              <a:rPr lang="zh-CN" altLang="zh-CN" b="1" dirty="0">
                <a:effectLst/>
              </a:rPr>
              <a:t>【简答】</a:t>
            </a:r>
          </a:p>
          <a:p>
            <a:r>
              <a:rPr lang="zh-CN" altLang="en-US" dirty="0">
                <a:effectLst/>
              </a:rPr>
              <a:t>审</a:t>
            </a:r>
            <a:r>
              <a:rPr lang="zh-CN" altLang="zh-CN" dirty="0">
                <a:effectLst/>
              </a:rPr>
              <a:t>判阶段，审判部门务必做到判决主文权利义务主体明确、给付内容明确。</a:t>
            </a:r>
          </a:p>
          <a:p>
            <a:r>
              <a:rPr lang="zh-CN" altLang="zh-CN" dirty="0">
                <a:effectLst/>
              </a:rPr>
              <a:t>执行阶段，执行部门应书面征询审判部门的意见。</a:t>
            </a:r>
            <a:endParaRPr lang="zh-CN" altLang="en-US" dirty="0"/>
          </a:p>
        </p:txBody>
      </p:sp>
    </p:spTree>
    <p:extLst>
      <p:ext uri="{BB962C8B-B14F-4D97-AF65-F5344CB8AC3E}">
        <p14:creationId xmlns:p14="http://schemas.microsoft.com/office/powerpoint/2010/main" xmlns="" val="1597584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390A914-BA21-4A71-8FF6-E3A52344A1A8}"/>
              </a:ext>
            </a:extLst>
          </p:cNvPr>
          <p:cNvSpPr>
            <a:spLocks noGrp="1"/>
          </p:cNvSpPr>
          <p:nvPr>
            <p:ph type="title"/>
          </p:nvPr>
        </p:nvSpPr>
        <p:spPr/>
        <p:txBody>
          <a:bodyPr/>
          <a:lstStyle/>
          <a:p>
            <a:pPr algn="l"/>
            <a:r>
              <a:rPr lang="zh-CN" altLang="zh-CN" dirty="0">
                <a:effectLst/>
              </a:rPr>
              <a:t>人民法院判决、裁定的执行管辖如何确定？</a:t>
            </a:r>
            <a:endParaRPr lang="zh-CN" altLang="en-US" dirty="0"/>
          </a:p>
        </p:txBody>
      </p:sp>
      <p:sp>
        <p:nvSpPr>
          <p:cNvPr id="3" name="内容占位符 2">
            <a:extLst>
              <a:ext uri="{FF2B5EF4-FFF2-40B4-BE49-F238E27FC236}">
                <a16:creationId xmlns:a16="http://schemas.microsoft.com/office/drawing/2014/main" xmlns="" id="{A9F68ACC-BC97-4A50-B45D-08E92BB81080}"/>
              </a:ext>
            </a:extLst>
          </p:cNvPr>
          <p:cNvSpPr>
            <a:spLocks noGrp="1"/>
          </p:cNvSpPr>
          <p:nvPr>
            <p:ph idx="1"/>
          </p:nvPr>
        </p:nvSpPr>
        <p:spPr/>
        <p:txBody>
          <a:bodyPr/>
          <a:lstStyle/>
          <a:p>
            <a:r>
              <a:rPr lang="zh-CN" altLang="zh-CN" b="1" dirty="0">
                <a:effectLst/>
              </a:rPr>
              <a:t>【简答】</a:t>
            </a:r>
          </a:p>
          <a:p>
            <a:r>
              <a:rPr lang="zh-CN" altLang="zh-CN" cap="small" dirty="0">
                <a:effectLst/>
              </a:rPr>
              <a:t>按照《民事诉讼法》第二百二十四条的规定，</a:t>
            </a:r>
            <a:r>
              <a:rPr lang="zh-CN" altLang="zh-CN" dirty="0">
                <a:effectLst/>
              </a:rPr>
              <a:t>人民法院判决、裁定的执行，其确定管辖的连接点只有两个：</a:t>
            </a:r>
          </a:p>
          <a:p>
            <a:r>
              <a:rPr lang="zh-CN" altLang="zh-CN" dirty="0">
                <a:effectLst/>
              </a:rPr>
              <a:t>（</a:t>
            </a:r>
            <a:r>
              <a:rPr lang="en-US" altLang="zh-CN" dirty="0">
                <a:effectLst/>
              </a:rPr>
              <a:t>1</a:t>
            </a:r>
            <a:r>
              <a:rPr lang="zh-CN" altLang="zh-CN" dirty="0">
                <a:effectLst/>
              </a:rPr>
              <a:t>）</a:t>
            </a:r>
            <a:r>
              <a:rPr lang="zh-CN" altLang="zh-CN" cap="small" dirty="0">
                <a:effectLst/>
              </a:rPr>
              <a:t>一审法院；</a:t>
            </a:r>
            <a:endParaRPr lang="zh-CN" altLang="zh-CN" dirty="0">
              <a:effectLst/>
            </a:endParaRPr>
          </a:p>
          <a:p>
            <a:r>
              <a:rPr lang="zh-CN" altLang="zh-CN" dirty="0">
                <a:effectLst/>
              </a:rPr>
              <a:t>（</a:t>
            </a:r>
            <a:r>
              <a:rPr lang="en-US" altLang="zh-CN" dirty="0">
                <a:effectLst/>
              </a:rPr>
              <a:t>2</a:t>
            </a:r>
            <a:r>
              <a:rPr lang="zh-CN" altLang="zh-CN" dirty="0">
                <a:effectLst/>
              </a:rPr>
              <a:t>）与</a:t>
            </a:r>
            <a:r>
              <a:rPr lang="zh-CN" altLang="zh-CN" cap="small" dirty="0">
                <a:effectLst/>
              </a:rPr>
              <a:t>一审法院同级的被执行的财产所在地法院。</a:t>
            </a:r>
            <a:endParaRPr lang="zh-CN" altLang="zh-CN" dirty="0">
              <a:effectLst/>
            </a:endParaRPr>
          </a:p>
          <a:p>
            <a:endParaRPr lang="zh-CN" altLang="en-US" dirty="0"/>
          </a:p>
        </p:txBody>
      </p:sp>
    </p:spTree>
    <p:extLst>
      <p:ext uri="{BB962C8B-B14F-4D97-AF65-F5344CB8AC3E}">
        <p14:creationId xmlns:p14="http://schemas.microsoft.com/office/powerpoint/2010/main" xmlns="" val="214129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3403B24-5D71-409C-A064-60865F6BF29D}"/>
              </a:ext>
            </a:extLst>
          </p:cNvPr>
          <p:cNvSpPr>
            <a:spLocks noGrp="1"/>
          </p:cNvSpPr>
          <p:nvPr>
            <p:ph type="title"/>
          </p:nvPr>
        </p:nvSpPr>
        <p:spPr/>
        <p:txBody>
          <a:bodyPr>
            <a:normAutofit/>
          </a:bodyPr>
          <a:lstStyle/>
          <a:p>
            <a:pPr algn="l"/>
            <a:r>
              <a:rPr lang="zh-CN" altLang="zh-CN" dirty="0">
                <a:effectLst/>
              </a:rPr>
              <a:t>议价、定向询价、网络询价、委托评估之间的关系是什么？</a:t>
            </a:r>
            <a:endParaRPr lang="zh-CN" altLang="en-US" dirty="0"/>
          </a:p>
        </p:txBody>
      </p:sp>
      <p:sp>
        <p:nvSpPr>
          <p:cNvPr id="3" name="内容占位符 2">
            <a:extLst>
              <a:ext uri="{FF2B5EF4-FFF2-40B4-BE49-F238E27FC236}">
                <a16:creationId xmlns:a16="http://schemas.microsoft.com/office/drawing/2014/main" xmlns="" id="{41F5181F-A1E1-4524-BE35-EDE147518C43}"/>
              </a:ext>
            </a:extLst>
          </p:cNvPr>
          <p:cNvSpPr>
            <a:spLocks noGrp="1"/>
          </p:cNvSpPr>
          <p:nvPr>
            <p:ph idx="1"/>
          </p:nvPr>
        </p:nvSpPr>
        <p:spPr/>
        <p:txBody>
          <a:bodyPr>
            <a:normAutofit fontScale="85000" lnSpcReduction="10000"/>
          </a:bodyPr>
          <a:lstStyle/>
          <a:p>
            <a:r>
              <a:rPr lang="zh-CN" altLang="zh-CN" b="1" dirty="0">
                <a:effectLst/>
              </a:rPr>
              <a:t>【简答】</a:t>
            </a:r>
          </a:p>
          <a:p>
            <a:pPr marL="0" indent="0">
              <a:buNone/>
            </a:pPr>
            <a:r>
              <a:rPr lang="en-US" altLang="zh-CN" dirty="0">
                <a:effectLst/>
              </a:rPr>
              <a:t>      </a:t>
            </a:r>
            <a:r>
              <a:rPr lang="zh-CN" altLang="zh-CN" dirty="0">
                <a:effectLst/>
              </a:rPr>
              <a:t>采取当事人议价、定向询价、网络询价、委托评估等方式确定财产处置参考价。</a:t>
            </a:r>
          </a:p>
          <a:p>
            <a:r>
              <a:rPr lang="zh-CN" altLang="zh-CN" dirty="0">
                <a:effectLst/>
              </a:rPr>
              <a:t>（</a:t>
            </a:r>
            <a:r>
              <a:rPr lang="en-US" altLang="zh-CN" dirty="0">
                <a:effectLst/>
              </a:rPr>
              <a:t>1</a:t>
            </a:r>
            <a:r>
              <a:rPr lang="zh-CN" altLang="zh-CN" dirty="0">
                <a:effectLst/>
              </a:rPr>
              <a:t>）定价方式优先由当事人协商确定。</a:t>
            </a:r>
          </a:p>
          <a:p>
            <a:r>
              <a:rPr lang="zh-CN" altLang="zh-CN" dirty="0">
                <a:effectLst/>
              </a:rPr>
              <a:t>（</a:t>
            </a:r>
            <a:r>
              <a:rPr lang="en-US" altLang="zh-CN" dirty="0">
                <a:effectLst/>
              </a:rPr>
              <a:t>2</a:t>
            </a:r>
            <a:r>
              <a:rPr lang="zh-CN" altLang="zh-CN" dirty="0">
                <a:effectLst/>
              </a:rPr>
              <a:t>）不能协商，由人民法院确定定价方式：</a:t>
            </a:r>
          </a:p>
          <a:p>
            <a:r>
              <a:rPr lang="en-US" altLang="zh-CN" dirty="0">
                <a:effectLst/>
              </a:rPr>
              <a:t>a</a:t>
            </a:r>
            <a:r>
              <a:rPr lang="zh-CN" altLang="zh-CN" dirty="0">
                <a:effectLst/>
              </a:rPr>
              <a:t>当事人议价；</a:t>
            </a:r>
          </a:p>
          <a:p>
            <a:r>
              <a:rPr lang="en-US" altLang="zh-CN" dirty="0">
                <a:effectLst/>
              </a:rPr>
              <a:t>b</a:t>
            </a:r>
            <a:r>
              <a:rPr lang="zh-CN" altLang="zh-CN" dirty="0">
                <a:effectLst/>
              </a:rPr>
              <a:t>当事人议价不成或不能（当事人拒绝议价或者下落不明）的，采取定向询价；</a:t>
            </a:r>
          </a:p>
          <a:p>
            <a:r>
              <a:rPr lang="en-US" altLang="zh-CN" dirty="0">
                <a:effectLst/>
              </a:rPr>
              <a:t>c</a:t>
            </a:r>
            <a:r>
              <a:rPr lang="zh-CN" altLang="zh-CN" dirty="0">
                <a:effectLst/>
              </a:rPr>
              <a:t>定向询价不成或者不能（没有计税基准价、政府定价或者政府指导价）的，采取网络询价；</a:t>
            </a:r>
          </a:p>
          <a:p>
            <a:r>
              <a:rPr lang="en-US" altLang="zh-CN" dirty="0">
                <a:effectLst/>
              </a:rPr>
              <a:t>d</a:t>
            </a:r>
            <a:r>
              <a:rPr lang="zh-CN" altLang="zh-CN" dirty="0">
                <a:effectLst/>
              </a:rPr>
              <a:t>网络询价不能或不成（需现场勘验鉴定或者不具备网络询价条件）的，采取委托评估。</a:t>
            </a:r>
          </a:p>
          <a:p>
            <a:r>
              <a:rPr lang="en-US" altLang="zh-CN" dirty="0">
                <a:effectLst/>
              </a:rPr>
              <a:t>e</a:t>
            </a:r>
            <a:r>
              <a:rPr lang="zh-CN" altLang="zh-CN" dirty="0">
                <a:effectLst/>
              </a:rPr>
              <a:t>凡法律、行政法规规定必须委托评估，只能采取委托评估方式。</a:t>
            </a:r>
          </a:p>
          <a:p>
            <a:endParaRPr lang="zh-CN" altLang="en-US" dirty="0"/>
          </a:p>
        </p:txBody>
      </p:sp>
    </p:spTree>
    <p:extLst>
      <p:ext uri="{BB962C8B-B14F-4D97-AF65-F5344CB8AC3E}">
        <p14:creationId xmlns:p14="http://schemas.microsoft.com/office/powerpoint/2010/main" xmlns="" val="3617260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DFCF54D-C892-4752-98BC-CB4463726B80}"/>
              </a:ext>
            </a:extLst>
          </p:cNvPr>
          <p:cNvSpPr>
            <a:spLocks noGrp="1"/>
          </p:cNvSpPr>
          <p:nvPr>
            <p:ph type="title"/>
          </p:nvPr>
        </p:nvSpPr>
        <p:spPr/>
        <p:txBody>
          <a:bodyPr/>
          <a:lstStyle/>
          <a:p>
            <a:pPr algn="l"/>
            <a:r>
              <a:rPr lang="zh-CN" altLang="zh-CN" dirty="0">
                <a:effectLst/>
              </a:rPr>
              <a:t>追加变更被执行人的基本要件是什么？</a:t>
            </a:r>
            <a:endParaRPr lang="zh-CN" altLang="en-US" dirty="0"/>
          </a:p>
        </p:txBody>
      </p:sp>
      <p:sp>
        <p:nvSpPr>
          <p:cNvPr id="3" name="内容占位符 2">
            <a:extLst>
              <a:ext uri="{FF2B5EF4-FFF2-40B4-BE49-F238E27FC236}">
                <a16:creationId xmlns:a16="http://schemas.microsoft.com/office/drawing/2014/main" xmlns="" id="{70DCC125-5DA3-4FF7-B8A8-15969B7ACA18}"/>
              </a:ext>
            </a:extLst>
          </p:cNvPr>
          <p:cNvSpPr>
            <a:spLocks noGrp="1"/>
          </p:cNvSpPr>
          <p:nvPr>
            <p:ph idx="1"/>
          </p:nvPr>
        </p:nvSpPr>
        <p:spPr/>
        <p:txBody>
          <a:bodyPr/>
          <a:lstStyle/>
          <a:p>
            <a:r>
              <a:rPr lang="en-US" altLang="zh-CN" dirty="0"/>
              <a:t>【</a:t>
            </a:r>
            <a:r>
              <a:rPr lang="zh-CN" altLang="en-US" dirty="0"/>
              <a:t>简答</a:t>
            </a:r>
            <a:r>
              <a:rPr lang="en-US" altLang="zh-CN" dirty="0"/>
              <a:t>】</a:t>
            </a:r>
          </a:p>
          <a:p>
            <a:r>
              <a:rPr lang="en-US" altLang="zh-CN" dirty="0"/>
              <a:t>1</a:t>
            </a:r>
            <a:r>
              <a:rPr lang="zh-CN" altLang="en-US" dirty="0"/>
              <a:t>、法定原则</a:t>
            </a:r>
            <a:endParaRPr lang="en-US" altLang="zh-CN" dirty="0"/>
          </a:p>
          <a:p>
            <a:r>
              <a:rPr lang="en-US" altLang="zh-CN" dirty="0"/>
              <a:t>2</a:t>
            </a:r>
            <a:r>
              <a:rPr lang="zh-CN" altLang="en-US" dirty="0"/>
              <a:t>、依申请原则</a:t>
            </a:r>
            <a:endParaRPr lang="en-US" altLang="zh-CN" dirty="0"/>
          </a:p>
          <a:p>
            <a:r>
              <a:rPr lang="en-US" altLang="zh-CN" dirty="0"/>
              <a:t>3</a:t>
            </a:r>
            <a:r>
              <a:rPr lang="zh-CN" altLang="en-US" dirty="0"/>
              <a:t>、先执行原则</a:t>
            </a:r>
          </a:p>
        </p:txBody>
      </p:sp>
    </p:spTree>
    <p:extLst>
      <p:ext uri="{BB962C8B-B14F-4D97-AF65-F5344CB8AC3E}">
        <p14:creationId xmlns:p14="http://schemas.microsoft.com/office/powerpoint/2010/main" xmlns="" val="3446408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2128975-F3FC-4FE8-94F2-C677AAA92DA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4B0F0A2B-82CC-4865-B2B5-5CD7F20AF325}"/>
              </a:ext>
            </a:extLst>
          </p:cNvPr>
          <p:cNvSpPr>
            <a:spLocks noGrp="1"/>
          </p:cNvSpPr>
          <p:nvPr>
            <p:ph idx="1"/>
          </p:nvPr>
        </p:nvSpPr>
        <p:spPr/>
        <p:txBody>
          <a:bodyPr>
            <a:normAutofit/>
          </a:bodyPr>
          <a:lstStyle/>
          <a:p>
            <a:pPr algn="ctr"/>
            <a:endParaRPr lang="en-US" altLang="zh-CN" sz="4000" dirty="0"/>
          </a:p>
          <a:p>
            <a:pPr algn="ctr"/>
            <a:r>
              <a:rPr lang="zh-CN" altLang="en-US" sz="4000" dirty="0"/>
              <a:t>一、高审级民商事诉讼基本运行机制</a:t>
            </a:r>
          </a:p>
        </p:txBody>
      </p:sp>
    </p:spTree>
    <p:extLst>
      <p:ext uri="{BB962C8B-B14F-4D97-AF65-F5344CB8AC3E}">
        <p14:creationId xmlns:p14="http://schemas.microsoft.com/office/powerpoint/2010/main" xmlns="" val="656396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BDB55E7-969B-4DBA-990C-E48C23D00C1F}"/>
              </a:ext>
            </a:extLst>
          </p:cNvPr>
          <p:cNvSpPr>
            <a:spLocks noGrp="1"/>
          </p:cNvSpPr>
          <p:nvPr>
            <p:ph type="title"/>
          </p:nvPr>
        </p:nvSpPr>
        <p:spPr/>
        <p:txBody>
          <a:bodyPr/>
          <a:lstStyle/>
          <a:p>
            <a:pPr algn="l"/>
            <a:r>
              <a:rPr lang="zh-CN" altLang="zh-CN" dirty="0">
                <a:effectLst/>
              </a:rPr>
              <a:t>能否追加被执行人配偶为共同被执行人？</a:t>
            </a:r>
            <a:endParaRPr lang="zh-CN" altLang="en-US" dirty="0"/>
          </a:p>
        </p:txBody>
      </p:sp>
      <p:sp>
        <p:nvSpPr>
          <p:cNvPr id="3" name="内容占位符 2">
            <a:extLst>
              <a:ext uri="{FF2B5EF4-FFF2-40B4-BE49-F238E27FC236}">
                <a16:creationId xmlns:a16="http://schemas.microsoft.com/office/drawing/2014/main" xmlns="" id="{A443858F-8E35-49E8-9F29-0C1B41597980}"/>
              </a:ext>
            </a:extLst>
          </p:cNvPr>
          <p:cNvSpPr>
            <a:spLocks noGrp="1"/>
          </p:cNvSpPr>
          <p:nvPr>
            <p:ph idx="1"/>
          </p:nvPr>
        </p:nvSpPr>
        <p:spPr/>
        <p:txBody>
          <a:bodyPr>
            <a:normAutofit fontScale="92500" lnSpcReduction="20000"/>
          </a:bodyPr>
          <a:lstStyle/>
          <a:p>
            <a:r>
              <a:rPr lang="zh-CN" altLang="zh-CN" b="1" dirty="0">
                <a:effectLst/>
              </a:rPr>
              <a:t>【简答】</a:t>
            </a:r>
          </a:p>
          <a:p>
            <a:r>
              <a:rPr lang="zh-CN" altLang="zh-CN" dirty="0">
                <a:effectLst/>
              </a:rPr>
              <a:t>按照一般观点</a:t>
            </a:r>
            <a:r>
              <a:rPr lang="zh-CN" altLang="zh-CN" sz="2100" dirty="0">
                <a:effectLst/>
              </a:rPr>
              <a:t>以及《变更追加规定》的基本规则，执行程序不能追加被执行人配偶为共同被执行人。</a:t>
            </a:r>
          </a:p>
          <a:p>
            <a:r>
              <a:rPr lang="zh-CN" altLang="zh-CN" sz="2100" dirty="0">
                <a:effectLst/>
              </a:rPr>
              <a:t>（</a:t>
            </a:r>
            <a:r>
              <a:rPr lang="en-US" altLang="zh-CN" sz="2100" dirty="0">
                <a:effectLst/>
              </a:rPr>
              <a:t>1</a:t>
            </a:r>
            <a:r>
              <a:rPr lang="zh-CN" altLang="zh-CN" sz="2100" dirty="0">
                <a:effectLst/>
              </a:rPr>
              <a:t>）现行法律及司法解释并未规定执行程序可以追加配偶为被执行人。</a:t>
            </a:r>
          </a:p>
          <a:p>
            <a:r>
              <a:rPr lang="zh-CN" altLang="zh-CN" sz="2100" dirty="0">
                <a:effectLst/>
              </a:rPr>
              <a:t>（</a:t>
            </a:r>
            <a:r>
              <a:rPr lang="en-US" altLang="zh-CN" sz="2100" dirty="0">
                <a:effectLst/>
              </a:rPr>
              <a:t>2</a:t>
            </a:r>
            <a:r>
              <a:rPr lang="zh-CN" altLang="zh-CN" sz="2100" dirty="0">
                <a:effectLst/>
              </a:rPr>
              <a:t>）夫妻共同财产与夫妻共同债务的认定相对复杂，执行程序难以实现综合审查判定功能，由诉讼程序审查认定更为妥当。</a:t>
            </a:r>
            <a:endParaRPr lang="en-US" altLang="zh-CN" sz="2100" dirty="0">
              <a:effectLst/>
            </a:endParaRPr>
          </a:p>
          <a:p>
            <a:r>
              <a:rPr lang="zh-CN" altLang="en-US" sz="2100" dirty="0">
                <a:effectLst/>
              </a:rPr>
              <a:t>（</a:t>
            </a:r>
            <a:r>
              <a:rPr lang="en-US" altLang="zh-CN" sz="2100" dirty="0">
                <a:effectLst/>
              </a:rPr>
              <a:t>3</a:t>
            </a:r>
            <a:r>
              <a:rPr lang="zh-CN" altLang="en-US" sz="2100" dirty="0">
                <a:effectLst/>
              </a:rPr>
              <a:t>）</a:t>
            </a:r>
            <a:r>
              <a:rPr lang="zh-CN" altLang="zh-CN" sz="2100" dirty="0">
                <a:effectLst/>
              </a:rPr>
              <a:t>申请执行人可以向被执行人的配偶一方再次提起诉讼</a:t>
            </a:r>
            <a:r>
              <a:rPr lang="en-US" altLang="zh-CN" sz="2100" dirty="0">
                <a:effectLst/>
              </a:rPr>
              <a:t>,</a:t>
            </a:r>
            <a:r>
              <a:rPr lang="zh-CN" altLang="zh-CN" sz="2100" dirty="0">
                <a:effectLst/>
              </a:rPr>
              <a:t>要求配偶一方针对被执行人的债务承担连带责任。</a:t>
            </a:r>
            <a:endParaRPr lang="en-US" altLang="zh-CN" sz="2100" dirty="0">
              <a:effectLst/>
            </a:endParaRPr>
          </a:p>
          <a:p>
            <a:r>
              <a:rPr lang="zh-CN" altLang="en-US" sz="2100" dirty="0">
                <a:effectLst/>
              </a:rPr>
              <a:t>（</a:t>
            </a:r>
            <a:r>
              <a:rPr lang="en-US" altLang="zh-CN" sz="2100" dirty="0">
                <a:effectLst/>
              </a:rPr>
              <a:t>4</a:t>
            </a:r>
            <a:r>
              <a:rPr lang="zh-CN" altLang="en-US" sz="2100" dirty="0">
                <a:effectLst/>
              </a:rPr>
              <a:t>）</a:t>
            </a:r>
            <a:r>
              <a:rPr lang="zh-CN" altLang="zh-CN" sz="2100" dirty="0">
                <a:effectLst/>
              </a:rPr>
              <a:t>按照一般观点，执行法院可以执行夫妻共同财产，但需尽量导入案外人异议及执行异议之诉程序，由审判程序进行判断。</a:t>
            </a:r>
          </a:p>
          <a:p>
            <a:endParaRPr lang="zh-CN" altLang="zh-CN" dirty="0">
              <a:effectLst/>
            </a:endParaRPr>
          </a:p>
          <a:p>
            <a:endParaRPr lang="zh-CN" altLang="zh-CN" dirty="0">
              <a:effectLst/>
            </a:endParaRPr>
          </a:p>
          <a:p>
            <a:endParaRPr lang="zh-CN" altLang="en-US" dirty="0"/>
          </a:p>
        </p:txBody>
      </p:sp>
    </p:spTree>
    <p:extLst>
      <p:ext uri="{BB962C8B-B14F-4D97-AF65-F5344CB8AC3E}">
        <p14:creationId xmlns:p14="http://schemas.microsoft.com/office/powerpoint/2010/main" xmlns="" val="3754517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A1A6969-FE43-4424-BBFD-43529EA48C29}"/>
              </a:ext>
            </a:extLst>
          </p:cNvPr>
          <p:cNvSpPr>
            <a:spLocks noGrp="1"/>
          </p:cNvSpPr>
          <p:nvPr>
            <p:ph type="title"/>
          </p:nvPr>
        </p:nvSpPr>
        <p:spPr/>
        <p:txBody>
          <a:bodyPr/>
          <a:lstStyle/>
          <a:p>
            <a:pPr algn="l"/>
            <a:r>
              <a:rPr lang="zh-CN" altLang="zh-CN" dirty="0">
                <a:effectLst/>
              </a:rPr>
              <a:t>到期债权执行的基本规则是什么？</a:t>
            </a:r>
            <a:endParaRPr lang="zh-CN" altLang="en-US" dirty="0"/>
          </a:p>
        </p:txBody>
      </p:sp>
      <p:sp>
        <p:nvSpPr>
          <p:cNvPr id="3" name="内容占位符 2">
            <a:extLst>
              <a:ext uri="{FF2B5EF4-FFF2-40B4-BE49-F238E27FC236}">
                <a16:creationId xmlns:a16="http://schemas.microsoft.com/office/drawing/2014/main" xmlns="" id="{7716C809-1D07-4C0F-BE88-2BF9E33ADBA3}"/>
              </a:ext>
            </a:extLst>
          </p:cNvPr>
          <p:cNvSpPr>
            <a:spLocks noGrp="1"/>
          </p:cNvSpPr>
          <p:nvPr>
            <p:ph idx="1"/>
          </p:nvPr>
        </p:nvSpPr>
        <p:spPr/>
        <p:txBody>
          <a:bodyPr/>
          <a:lstStyle/>
          <a:p>
            <a:r>
              <a:rPr lang="zh-CN" altLang="zh-CN" b="1" dirty="0">
                <a:effectLst/>
              </a:rPr>
              <a:t>【简答】</a:t>
            </a:r>
          </a:p>
          <a:p>
            <a:r>
              <a:rPr lang="zh-CN" altLang="en-US" dirty="0">
                <a:effectLst/>
              </a:rPr>
              <a:t>（</a:t>
            </a:r>
            <a:r>
              <a:rPr lang="en-US" altLang="zh-CN" dirty="0">
                <a:effectLst/>
              </a:rPr>
              <a:t>1</a:t>
            </a:r>
            <a:r>
              <a:rPr lang="zh-CN" altLang="en-US" dirty="0">
                <a:effectLst/>
              </a:rPr>
              <a:t>）送达冻结裁定</a:t>
            </a:r>
            <a:endParaRPr lang="en-US" altLang="zh-CN" dirty="0">
              <a:effectLst/>
            </a:endParaRPr>
          </a:p>
          <a:p>
            <a:r>
              <a:rPr lang="zh-CN" altLang="en-US" dirty="0">
                <a:effectLst/>
              </a:rPr>
              <a:t>（</a:t>
            </a:r>
            <a:r>
              <a:rPr lang="en-US" altLang="zh-CN" dirty="0">
                <a:effectLst/>
              </a:rPr>
              <a:t>2</a:t>
            </a:r>
            <a:r>
              <a:rPr lang="zh-CN" altLang="en-US" dirty="0">
                <a:effectLst/>
              </a:rPr>
              <a:t>）发出履行通知</a:t>
            </a:r>
            <a:endParaRPr lang="en-US" altLang="zh-CN" dirty="0">
              <a:effectLst/>
            </a:endParaRPr>
          </a:p>
          <a:p>
            <a:r>
              <a:rPr lang="zh-CN" altLang="en-US" dirty="0">
                <a:effectLst/>
              </a:rPr>
              <a:t>（</a:t>
            </a:r>
            <a:r>
              <a:rPr lang="en-US" altLang="zh-CN" dirty="0">
                <a:effectLst/>
              </a:rPr>
              <a:t>3</a:t>
            </a:r>
            <a:r>
              <a:rPr lang="zh-CN" altLang="en-US" dirty="0">
                <a:effectLst/>
              </a:rPr>
              <a:t>）未提异议则可裁定对次债务人强制执行</a:t>
            </a:r>
            <a:endParaRPr lang="en-US" altLang="zh-CN" dirty="0">
              <a:effectLst/>
            </a:endParaRPr>
          </a:p>
          <a:p>
            <a:r>
              <a:rPr lang="zh-CN" altLang="en-US" dirty="0">
                <a:effectLst/>
              </a:rPr>
              <a:t>（</a:t>
            </a:r>
            <a:r>
              <a:rPr lang="en-US" altLang="zh-CN" dirty="0">
                <a:effectLst/>
              </a:rPr>
              <a:t>4</a:t>
            </a:r>
            <a:r>
              <a:rPr lang="zh-CN" altLang="en-US" dirty="0">
                <a:effectLst/>
              </a:rPr>
              <a:t>）提出异议则告知债权人另行起诉</a:t>
            </a:r>
            <a:endParaRPr lang="zh-CN" altLang="en-US" dirty="0"/>
          </a:p>
        </p:txBody>
      </p:sp>
    </p:spTree>
    <p:extLst>
      <p:ext uri="{BB962C8B-B14F-4D97-AF65-F5344CB8AC3E}">
        <p14:creationId xmlns:p14="http://schemas.microsoft.com/office/powerpoint/2010/main" xmlns="" val="3077245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096C46D-810D-4B64-B35C-44C5E93C8F64}"/>
              </a:ext>
            </a:extLst>
          </p:cNvPr>
          <p:cNvSpPr>
            <a:spLocks noGrp="1"/>
          </p:cNvSpPr>
          <p:nvPr>
            <p:ph type="title"/>
          </p:nvPr>
        </p:nvSpPr>
        <p:spPr/>
        <p:txBody>
          <a:bodyPr>
            <a:normAutofit/>
          </a:bodyPr>
          <a:lstStyle/>
          <a:p>
            <a:pPr algn="l"/>
            <a:r>
              <a:rPr lang="zh-CN" altLang="zh-CN" dirty="0">
                <a:effectLst/>
              </a:rPr>
              <a:t>对被执行人欠付工程款的第三人，界定为协助执行义务人还是到期债权次债务人？</a:t>
            </a:r>
            <a:endParaRPr lang="zh-CN" altLang="en-US" dirty="0"/>
          </a:p>
        </p:txBody>
      </p:sp>
      <p:sp>
        <p:nvSpPr>
          <p:cNvPr id="3" name="内容占位符 2">
            <a:extLst>
              <a:ext uri="{FF2B5EF4-FFF2-40B4-BE49-F238E27FC236}">
                <a16:creationId xmlns:a16="http://schemas.microsoft.com/office/drawing/2014/main" xmlns="" id="{9A363A2B-9E5C-4BF8-B3DB-BAC1C9E3054E}"/>
              </a:ext>
            </a:extLst>
          </p:cNvPr>
          <p:cNvSpPr>
            <a:spLocks noGrp="1"/>
          </p:cNvSpPr>
          <p:nvPr>
            <p:ph idx="1"/>
          </p:nvPr>
        </p:nvSpPr>
        <p:spPr>
          <a:xfrm>
            <a:off x="913795" y="1935921"/>
            <a:ext cx="10353762" cy="4084735"/>
          </a:xfrm>
        </p:spPr>
        <p:txBody>
          <a:bodyPr/>
          <a:lstStyle/>
          <a:p>
            <a:r>
              <a:rPr lang="zh-CN" altLang="zh-CN" b="1" dirty="0">
                <a:effectLst/>
              </a:rPr>
              <a:t>【简答】</a:t>
            </a:r>
          </a:p>
          <a:p>
            <a:r>
              <a:rPr lang="zh-CN" altLang="zh-CN" dirty="0">
                <a:effectLst/>
              </a:rPr>
              <a:t>按照一般观点，对被执行人欠付工程款的次债务人，应当界定为到期债权次债务人。</a:t>
            </a:r>
            <a:endParaRPr lang="en-US" altLang="zh-CN" dirty="0">
              <a:effectLst/>
            </a:endParaRPr>
          </a:p>
          <a:p>
            <a:endParaRPr lang="en-US" altLang="zh-CN" dirty="0">
              <a:effectLst/>
            </a:endParaRPr>
          </a:p>
          <a:p>
            <a:endParaRPr lang="zh-CN" altLang="zh-CN" dirty="0">
              <a:effectLst/>
            </a:endParaRPr>
          </a:p>
          <a:p>
            <a:r>
              <a:rPr lang="zh-CN" altLang="zh-CN" dirty="0">
                <a:effectLst/>
              </a:rPr>
              <a:t>《民事诉讼法》及《执行规定》第</a:t>
            </a:r>
            <a:r>
              <a:rPr lang="en-US" altLang="zh-CN" dirty="0">
                <a:effectLst/>
              </a:rPr>
              <a:t>36</a:t>
            </a:r>
            <a:r>
              <a:rPr lang="zh-CN" altLang="zh-CN" dirty="0">
                <a:effectLst/>
              </a:rPr>
              <a:t>条所规定负有“支取收入”义务的协助执行人，具有特定含义，系指负有向被执行人给付工资、奖金、劳务报酬等义务的用人单位。</a:t>
            </a:r>
            <a:endParaRPr lang="zh-CN" altLang="en-US" dirty="0"/>
          </a:p>
        </p:txBody>
      </p:sp>
    </p:spTree>
    <p:extLst>
      <p:ext uri="{BB962C8B-B14F-4D97-AF65-F5344CB8AC3E}">
        <p14:creationId xmlns:p14="http://schemas.microsoft.com/office/powerpoint/2010/main" xmlns="" val="3679699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ED9DC4C-65E0-450D-B528-2AD3AFF9F5E5}"/>
              </a:ext>
            </a:extLst>
          </p:cNvPr>
          <p:cNvSpPr>
            <a:spLocks noGrp="1"/>
          </p:cNvSpPr>
          <p:nvPr>
            <p:ph type="title"/>
          </p:nvPr>
        </p:nvSpPr>
        <p:spPr/>
        <p:txBody>
          <a:bodyPr/>
          <a:lstStyle/>
          <a:p>
            <a:pPr algn="l"/>
            <a:r>
              <a:rPr lang="zh-CN" altLang="en-US" dirty="0"/>
              <a:t>限制高消费制度</a:t>
            </a:r>
          </a:p>
        </p:txBody>
      </p:sp>
      <p:sp>
        <p:nvSpPr>
          <p:cNvPr id="3" name="内容占位符 2">
            <a:extLst>
              <a:ext uri="{FF2B5EF4-FFF2-40B4-BE49-F238E27FC236}">
                <a16:creationId xmlns:a16="http://schemas.microsoft.com/office/drawing/2014/main" xmlns="" id="{3BC0CB2E-AB15-41F9-917A-08811F00A101}"/>
              </a:ext>
            </a:extLst>
          </p:cNvPr>
          <p:cNvSpPr>
            <a:spLocks noGrp="1"/>
          </p:cNvSpPr>
          <p:nvPr>
            <p:ph idx="1"/>
          </p:nvPr>
        </p:nvSpPr>
        <p:spPr/>
        <p:txBody>
          <a:bodyPr>
            <a:normAutofit fontScale="92500" lnSpcReduction="10000"/>
          </a:bodyPr>
          <a:lstStyle/>
          <a:p>
            <a:r>
              <a:rPr lang="zh-CN" altLang="en-US" dirty="0"/>
              <a:t>（</a:t>
            </a:r>
            <a:r>
              <a:rPr lang="en-US" altLang="zh-CN" dirty="0"/>
              <a:t>1</a:t>
            </a:r>
            <a:r>
              <a:rPr lang="zh-CN" altLang="en-US" dirty="0"/>
              <a:t>）主要内容：</a:t>
            </a:r>
            <a:endParaRPr lang="en-US" altLang="zh-CN" dirty="0"/>
          </a:p>
          <a:p>
            <a:r>
              <a:rPr lang="en-US" altLang="zh-CN" dirty="0">
                <a:effectLst/>
              </a:rPr>
              <a:t>a</a:t>
            </a:r>
            <a:r>
              <a:rPr lang="zh-CN" altLang="zh-CN" dirty="0">
                <a:effectLst/>
              </a:rPr>
              <a:t>飞机、列车软卧；</a:t>
            </a:r>
            <a:r>
              <a:rPr lang="en-US" altLang="zh-CN" dirty="0">
                <a:effectLst/>
              </a:rPr>
              <a:t>b</a:t>
            </a:r>
            <a:r>
              <a:rPr lang="zh-CN" altLang="zh-CN" dirty="0">
                <a:effectLst/>
              </a:rPr>
              <a:t>星级宾馆、酒店</a:t>
            </a:r>
            <a:r>
              <a:rPr lang="zh-CN" altLang="en-US" dirty="0">
                <a:effectLst/>
              </a:rPr>
              <a:t>；</a:t>
            </a:r>
            <a:r>
              <a:rPr lang="en-US" altLang="zh-CN" dirty="0">
                <a:effectLst/>
              </a:rPr>
              <a:t>c</a:t>
            </a:r>
            <a:r>
              <a:rPr lang="zh-CN" altLang="zh-CN" dirty="0">
                <a:effectLst/>
              </a:rPr>
              <a:t>购买不动产；</a:t>
            </a:r>
            <a:r>
              <a:rPr lang="en-US" altLang="zh-CN" dirty="0">
                <a:effectLst/>
              </a:rPr>
              <a:t>d</a:t>
            </a:r>
            <a:r>
              <a:rPr lang="zh-CN" altLang="zh-CN" dirty="0">
                <a:effectLst/>
              </a:rPr>
              <a:t>租赁高档写字楼；</a:t>
            </a:r>
            <a:r>
              <a:rPr lang="en-US" altLang="zh-CN" dirty="0">
                <a:effectLst/>
              </a:rPr>
              <a:t>e</a:t>
            </a:r>
            <a:r>
              <a:rPr lang="zh-CN" altLang="zh-CN" dirty="0">
                <a:effectLst/>
              </a:rPr>
              <a:t>购买非经营必需车辆；</a:t>
            </a:r>
            <a:r>
              <a:rPr lang="en-US" altLang="zh-CN" dirty="0">
                <a:effectLst/>
              </a:rPr>
              <a:t>ff</a:t>
            </a:r>
            <a:r>
              <a:rPr lang="zh-CN" altLang="zh-CN" dirty="0">
                <a:effectLst/>
              </a:rPr>
              <a:t>旅游、度假；</a:t>
            </a:r>
            <a:r>
              <a:rPr lang="en-US" altLang="zh-CN" dirty="0">
                <a:effectLst/>
              </a:rPr>
              <a:t>g</a:t>
            </a:r>
            <a:r>
              <a:rPr lang="zh-CN" altLang="zh-CN" dirty="0">
                <a:effectLst/>
              </a:rPr>
              <a:t>子女就读高收费私立学校；</a:t>
            </a:r>
            <a:r>
              <a:rPr lang="en-US" altLang="zh-CN" dirty="0">
                <a:effectLst/>
              </a:rPr>
              <a:t>h</a:t>
            </a:r>
            <a:r>
              <a:rPr lang="zh-CN" altLang="zh-CN" dirty="0">
                <a:effectLst/>
              </a:rPr>
              <a:t>乘坐</a:t>
            </a:r>
            <a:r>
              <a:rPr lang="en-US" altLang="zh-CN" dirty="0">
                <a:effectLst/>
              </a:rPr>
              <a:t>G</a:t>
            </a:r>
            <a:r>
              <a:rPr lang="zh-CN" altLang="zh-CN" dirty="0">
                <a:effectLst/>
              </a:rPr>
              <a:t>字头动车组列车、其他动车组列车一等以上座位。</a:t>
            </a:r>
            <a:r>
              <a:rPr lang="en-US" altLang="zh-CN" dirty="0">
                <a:effectLst/>
              </a:rPr>
              <a:t/>
            </a:r>
            <a:br>
              <a:rPr lang="en-US" altLang="zh-CN" dirty="0">
                <a:effectLst/>
              </a:rPr>
            </a:br>
            <a:r>
              <a:rPr lang="zh-CN" altLang="en-US" dirty="0">
                <a:effectLst/>
              </a:rPr>
              <a:t>（</a:t>
            </a:r>
            <a:r>
              <a:rPr lang="en-US" altLang="zh-CN" dirty="0">
                <a:effectLst/>
              </a:rPr>
              <a:t>2</a:t>
            </a:r>
            <a:r>
              <a:rPr lang="zh-CN" altLang="en-US" dirty="0">
                <a:effectLst/>
              </a:rPr>
              <a:t>）单位为被执行人的限制高消费对象：</a:t>
            </a:r>
            <a:endParaRPr lang="en-US" altLang="zh-CN" dirty="0">
              <a:effectLst/>
            </a:endParaRPr>
          </a:p>
          <a:p>
            <a:r>
              <a:rPr lang="zh-CN" altLang="zh-CN" dirty="0">
                <a:effectLst/>
              </a:rPr>
              <a:t>被执行人及其法定代表人、主要负责人、影响债务履行的直接责任人员、实际控制人</a:t>
            </a:r>
            <a:endParaRPr lang="en-US" altLang="zh-CN" dirty="0">
              <a:effectLst/>
            </a:endParaRPr>
          </a:p>
          <a:p>
            <a:r>
              <a:rPr lang="zh-CN" altLang="en-US" dirty="0">
                <a:effectLst/>
              </a:rPr>
              <a:t>（</a:t>
            </a:r>
            <a:r>
              <a:rPr lang="en-US" altLang="zh-CN" dirty="0">
                <a:effectLst/>
              </a:rPr>
              <a:t>3</a:t>
            </a:r>
            <a:r>
              <a:rPr lang="zh-CN" altLang="en-US" dirty="0">
                <a:effectLst/>
              </a:rPr>
              <a:t>）限制高消费与失信被执行人名单：</a:t>
            </a:r>
            <a:endParaRPr lang="en-US" altLang="zh-CN" dirty="0">
              <a:effectLst/>
            </a:endParaRPr>
          </a:p>
          <a:p>
            <a:r>
              <a:rPr lang="en-US" altLang="zh-CN" dirty="0">
                <a:effectLst/>
              </a:rPr>
              <a:t>a</a:t>
            </a:r>
            <a:r>
              <a:rPr lang="zh-CN" altLang="en-US" dirty="0"/>
              <a:t>强制措施</a:t>
            </a:r>
            <a:r>
              <a:rPr lang="en-US" altLang="zh-CN" dirty="0"/>
              <a:t>/</a:t>
            </a:r>
            <a:r>
              <a:rPr lang="zh-CN" altLang="en-US" dirty="0"/>
              <a:t>诚信惩戒制度</a:t>
            </a:r>
            <a:endParaRPr lang="en-US" altLang="zh-CN" dirty="0"/>
          </a:p>
          <a:p>
            <a:r>
              <a:rPr lang="en-US" altLang="zh-CN" dirty="0"/>
              <a:t>B</a:t>
            </a:r>
            <a:r>
              <a:rPr lang="zh-CN" altLang="en-US" dirty="0"/>
              <a:t>未履行债务</a:t>
            </a:r>
            <a:r>
              <a:rPr lang="en-US" altLang="zh-CN" dirty="0"/>
              <a:t>/</a:t>
            </a:r>
            <a:r>
              <a:rPr lang="zh-CN" altLang="en-US" dirty="0"/>
              <a:t>有能力履行而未履行</a:t>
            </a:r>
          </a:p>
        </p:txBody>
      </p:sp>
    </p:spTree>
    <p:extLst>
      <p:ext uri="{BB962C8B-B14F-4D97-AF65-F5344CB8AC3E}">
        <p14:creationId xmlns:p14="http://schemas.microsoft.com/office/powerpoint/2010/main" xmlns="" val="3929127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363DAD2-C6DB-47BD-876C-382788CA4B91}"/>
              </a:ext>
            </a:extLst>
          </p:cNvPr>
          <p:cNvSpPr>
            <a:spLocks noGrp="1"/>
          </p:cNvSpPr>
          <p:nvPr>
            <p:ph type="title"/>
          </p:nvPr>
        </p:nvSpPr>
        <p:spPr/>
        <p:txBody>
          <a:bodyPr>
            <a:normAutofit/>
          </a:bodyPr>
          <a:lstStyle/>
          <a:p>
            <a:pPr algn="l"/>
            <a:r>
              <a:rPr lang="zh-CN" altLang="zh-CN" dirty="0">
                <a:effectLst/>
              </a:rPr>
              <a:t>如何区分和计算本金、一般债务利息、违约金及加倍部分债务利息？</a:t>
            </a:r>
            <a:endParaRPr lang="zh-CN" altLang="en-US" dirty="0"/>
          </a:p>
        </p:txBody>
      </p:sp>
      <p:sp>
        <p:nvSpPr>
          <p:cNvPr id="3" name="内容占位符 2">
            <a:extLst>
              <a:ext uri="{FF2B5EF4-FFF2-40B4-BE49-F238E27FC236}">
                <a16:creationId xmlns:a16="http://schemas.microsoft.com/office/drawing/2014/main" xmlns="" id="{355A15C2-5702-47A1-95E4-B9FB9C20F27A}"/>
              </a:ext>
            </a:extLst>
          </p:cNvPr>
          <p:cNvSpPr>
            <a:spLocks noGrp="1"/>
          </p:cNvSpPr>
          <p:nvPr>
            <p:ph idx="1"/>
          </p:nvPr>
        </p:nvSpPr>
        <p:spPr/>
        <p:txBody>
          <a:bodyPr/>
          <a:lstStyle/>
          <a:p>
            <a:r>
              <a:rPr lang="zh-CN" altLang="zh-CN" b="1" dirty="0">
                <a:effectLst/>
              </a:rPr>
              <a:t>【简答】</a:t>
            </a:r>
          </a:p>
          <a:p>
            <a:r>
              <a:rPr lang="zh-CN" altLang="zh-CN" cap="small" dirty="0">
                <a:effectLst/>
              </a:rPr>
              <a:t>加倍计算之后的迟延履行期间的债务利息，包括迟延履行期间的一般债务利息和加倍部分债务利息。</a:t>
            </a:r>
            <a:endParaRPr lang="en-US" altLang="zh-CN" cap="small" dirty="0">
              <a:effectLst/>
            </a:endParaRPr>
          </a:p>
          <a:p>
            <a:r>
              <a:rPr lang="zh-CN" altLang="zh-CN" dirty="0">
                <a:effectLst/>
              </a:rPr>
              <a:t>迟延履行期间的一般债务利息，按照生效法律文书确定的方法计算。</a:t>
            </a:r>
            <a:endParaRPr lang="en-US" altLang="zh-CN" dirty="0">
              <a:effectLst/>
            </a:endParaRPr>
          </a:p>
          <a:p>
            <a:r>
              <a:rPr lang="zh-CN" altLang="zh-CN" dirty="0">
                <a:effectLst/>
              </a:rPr>
              <a:t>加倍部分债务利息</a:t>
            </a:r>
            <a:r>
              <a:rPr lang="en-US" altLang="zh-CN" dirty="0">
                <a:effectLst/>
              </a:rPr>
              <a:t>=</a:t>
            </a:r>
            <a:r>
              <a:rPr lang="zh-CN" altLang="en-US" dirty="0">
                <a:effectLst/>
              </a:rPr>
              <a:t>本金</a:t>
            </a:r>
            <a:r>
              <a:rPr lang="en-US" altLang="zh-CN" dirty="0">
                <a:effectLst/>
              </a:rPr>
              <a:t>×</a:t>
            </a:r>
            <a:r>
              <a:rPr lang="zh-CN" altLang="zh-CN" dirty="0">
                <a:effectLst/>
              </a:rPr>
              <a:t>日万分之一点七五</a:t>
            </a:r>
            <a:r>
              <a:rPr lang="en-US" altLang="zh-CN" dirty="0">
                <a:effectLst/>
              </a:rPr>
              <a:t>×</a:t>
            </a:r>
            <a:r>
              <a:rPr lang="zh-CN" altLang="zh-CN" dirty="0">
                <a:effectLst/>
              </a:rPr>
              <a:t>迟延履行期间。</a:t>
            </a:r>
          </a:p>
          <a:p>
            <a:endParaRPr lang="zh-CN" altLang="en-US" dirty="0"/>
          </a:p>
        </p:txBody>
      </p:sp>
    </p:spTree>
    <p:extLst>
      <p:ext uri="{BB962C8B-B14F-4D97-AF65-F5344CB8AC3E}">
        <p14:creationId xmlns:p14="http://schemas.microsoft.com/office/powerpoint/2010/main" xmlns="" val="1709482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DA8EF9F-9F44-4165-B69B-B28D6E12D78A}"/>
              </a:ext>
            </a:extLst>
          </p:cNvPr>
          <p:cNvSpPr>
            <a:spLocks noGrp="1"/>
          </p:cNvSpPr>
          <p:nvPr>
            <p:ph type="title"/>
          </p:nvPr>
        </p:nvSpPr>
        <p:spPr/>
        <p:txBody>
          <a:bodyPr>
            <a:normAutofit fontScale="90000"/>
          </a:bodyPr>
          <a:lstStyle/>
          <a:p>
            <a:pPr algn="l"/>
            <a:r>
              <a:rPr lang="zh-CN" altLang="zh-CN" dirty="0">
                <a:effectLst/>
              </a:rPr>
              <a:t>被执行人的财产不足以清偿全部债务的，如何确定本金、一般债务利息、违约金及迟延履行利息的清偿顺序？</a:t>
            </a:r>
            <a:endParaRPr lang="zh-CN" altLang="en-US" dirty="0"/>
          </a:p>
        </p:txBody>
      </p:sp>
      <p:sp>
        <p:nvSpPr>
          <p:cNvPr id="3" name="内容占位符 2">
            <a:extLst>
              <a:ext uri="{FF2B5EF4-FFF2-40B4-BE49-F238E27FC236}">
                <a16:creationId xmlns:a16="http://schemas.microsoft.com/office/drawing/2014/main" xmlns="" id="{A30D16DD-0D5E-4C64-A4CE-0BFAD07559D6}"/>
              </a:ext>
            </a:extLst>
          </p:cNvPr>
          <p:cNvSpPr>
            <a:spLocks noGrp="1"/>
          </p:cNvSpPr>
          <p:nvPr>
            <p:ph idx="1"/>
          </p:nvPr>
        </p:nvSpPr>
        <p:spPr/>
        <p:txBody>
          <a:bodyPr>
            <a:normAutofit/>
          </a:bodyPr>
          <a:lstStyle/>
          <a:p>
            <a:r>
              <a:rPr lang="zh-CN" altLang="zh-CN" b="1" dirty="0">
                <a:effectLst/>
              </a:rPr>
              <a:t>【简答】</a:t>
            </a:r>
          </a:p>
          <a:p>
            <a:r>
              <a:rPr lang="zh-CN" altLang="zh-CN" dirty="0">
                <a:effectLst/>
              </a:rPr>
              <a:t>（</a:t>
            </a:r>
            <a:r>
              <a:rPr lang="en-US" altLang="zh-CN" dirty="0">
                <a:effectLst/>
              </a:rPr>
              <a:t>1</a:t>
            </a:r>
            <a:r>
              <a:rPr lang="zh-CN" altLang="zh-CN" dirty="0">
                <a:effectLst/>
              </a:rPr>
              <a:t>）首先，先清偿生效法律文书确定的金钱债务，一般包括本金、一般债务利息、违约金。</a:t>
            </a:r>
            <a:endParaRPr lang="en-US" altLang="zh-CN" dirty="0">
              <a:effectLst/>
            </a:endParaRPr>
          </a:p>
          <a:p>
            <a:r>
              <a:rPr lang="zh-CN" altLang="zh-CN" dirty="0">
                <a:effectLst/>
              </a:rPr>
              <a:t>本金、一般债务利息的清偿顺序，参照《合同法司法解释（二）》第二十一条确定的顺序进行清偿：</a:t>
            </a:r>
          </a:p>
          <a:p>
            <a:r>
              <a:rPr lang="en-US" altLang="zh-CN" dirty="0">
                <a:effectLst/>
              </a:rPr>
              <a:t>a</a:t>
            </a:r>
            <a:r>
              <a:rPr lang="zh-CN" altLang="zh-CN" dirty="0">
                <a:effectLst/>
              </a:rPr>
              <a:t>实现债权的有关费用；</a:t>
            </a:r>
            <a:r>
              <a:rPr lang="en-US" altLang="zh-CN" dirty="0">
                <a:effectLst/>
              </a:rPr>
              <a:t>b</a:t>
            </a:r>
            <a:r>
              <a:rPr lang="zh-CN" altLang="zh-CN" dirty="0">
                <a:effectLst/>
              </a:rPr>
              <a:t>一般债务利息；</a:t>
            </a:r>
            <a:r>
              <a:rPr lang="en-US" altLang="zh-CN" dirty="0">
                <a:effectLst/>
              </a:rPr>
              <a:t>c</a:t>
            </a:r>
            <a:r>
              <a:rPr lang="zh-CN" altLang="zh-CN" dirty="0">
                <a:effectLst/>
              </a:rPr>
              <a:t>本金。</a:t>
            </a:r>
          </a:p>
          <a:p>
            <a:r>
              <a:rPr lang="zh-CN" altLang="zh-CN" dirty="0">
                <a:effectLst/>
              </a:rPr>
              <a:t>（</a:t>
            </a:r>
            <a:r>
              <a:rPr lang="en-US" altLang="zh-CN" dirty="0">
                <a:effectLst/>
              </a:rPr>
              <a:t>2</a:t>
            </a:r>
            <a:r>
              <a:rPr lang="zh-CN" altLang="zh-CN" dirty="0">
                <a:effectLst/>
              </a:rPr>
              <a:t>）其次，支付迟延履行利息。</a:t>
            </a:r>
          </a:p>
          <a:p>
            <a:r>
              <a:rPr lang="zh-CN" altLang="zh-CN" dirty="0">
                <a:effectLst/>
              </a:rPr>
              <a:t>（</a:t>
            </a:r>
            <a:r>
              <a:rPr lang="en-US" altLang="zh-CN" dirty="0">
                <a:effectLst/>
              </a:rPr>
              <a:t>3</a:t>
            </a:r>
            <a:r>
              <a:rPr lang="zh-CN" altLang="zh-CN" dirty="0">
                <a:effectLst/>
              </a:rPr>
              <a:t>）当事人对清偿顺序另有约定的，应当按照约定的顺序清偿。</a:t>
            </a:r>
          </a:p>
          <a:p>
            <a:endParaRPr lang="zh-CN" altLang="en-US" dirty="0"/>
          </a:p>
        </p:txBody>
      </p:sp>
    </p:spTree>
    <p:extLst>
      <p:ext uri="{BB962C8B-B14F-4D97-AF65-F5344CB8AC3E}">
        <p14:creationId xmlns:p14="http://schemas.microsoft.com/office/powerpoint/2010/main" xmlns="" val="3892376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EBFE40C-4D29-4BD8-BE4E-0DF3FC8BDFBB}"/>
              </a:ext>
            </a:extLst>
          </p:cNvPr>
          <p:cNvSpPr>
            <a:spLocks noGrp="1"/>
          </p:cNvSpPr>
          <p:nvPr>
            <p:ph type="title"/>
          </p:nvPr>
        </p:nvSpPr>
        <p:spPr/>
        <p:txBody>
          <a:bodyPr/>
          <a:lstStyle/>
          <a:p>
            <a:pPr algn="l"/>
            <a:r>
              <a:rPr lang="zh-CN" altLang="zh-CN" dirty="0">
                <a:effectLst/>
              </a:rPr>
              <a:t>仲裁裁决的执行管辖如何确定？</a:t>
            </a:r>
            <a:endParaRPr lang="zh-CN" altLang="en-US" dirty="0"/>
          </a:p>
        </p:txBody>
      </p:sp>
      <p:sp>
        <p:nvSpPr>
          <p:cNvPr id="3" name="内容占位符 2">
            <a:extLst>
              <a:ext uri="{FF2B5EF4-FFF2-40B4-BE49-F238E27FC236}">
                <a16:creationId xmlns:a16="http://schemas.microsoft.com/office/drawing/2014/main" xmlns="" id="{5C694974-EED1-473B-9EB0-14A997587A68}"/>
              </a:ext>
            </a:extLst>
          </p:cNvPr>
          <p:cNvSpPr>
            <a:spLocks noGrp="1"/>
          </p:cNvSpPr>
          <p:nvPr>
            <p:ph idx="1"/>
          </p:nvPr>
        </p:nvSpPr>
        <p:spPr>
          <a:xfrm>
            <a:off x="913795" y="1551398"/>
            <a:ext cx="10353762" cy="4239802"/>
          </a:xfrm>
        </p:spPr>
        <p:txBody>
          <a:bodyPr>
            <a:normAutofit/>
          </a:bodyPr>
          <a:lstStyle/>
          <a:p>
            <a:r>
              <a:rPr lang="zh-CN" altLang="zh-CN" b="1" dirty="0">
                <a:effectLst/>
              </a:rPr>
              <a:t>【简答】</a:t>
            </a:r>
          </a:p>
          <a:p>
            <a:r>
              <a:rPr lang="zh-CN" altLang="zh-CN" dirty="0">
                <a:effectLst/>
              </a:rPr>
              <a:t>仲裁裁决的执行，其确定管辖的连接点只有两个：</a:t>
            </a:r>
          </a:p>
          <a:p>
            <a:r>
              <a:rPr lang="zh-CN" altLang="zh-CN" dirty="0">
                <a:effectLst/>
              </a:rPr>
              <a:t>（</a:t>
            </a:r>
            <a:r>
              <a:rPr lang="en-US" altLang="zh-CN" dirty="0">
                <a:effectLst/>
              </a:rPr>
              <a:t>1</a:t>
            </a:r>
            <a:r>
              <a:rPr lang="zh-CN" altLang="zh-CN" dirty="0">
                <a:effectLst/>
              </a:rPr>
              <a:t>）被执行人住所地的中级法院；</a:t>
            </a:r>
          </a:p>
          <a:p>
            <a:r>
              <a:rPr lang="zh-CN" altLang="zh-CN" dirty="0">
                <a:effectLst/>
              </a:rPr>
              <a:t>（</a:t>
            </a:r>
            <a:r>
              <a:rPr lang="en-US" altLang="zh-CN" dirty="0">
                <a:effectLst/>
              </a:rPr>
              <a:t>2</a:t>
            </a:r>
            <a:r>
              <a:rPr lang="zh-CN" altLang="zh-CN" dirty="0">
                <a:effectLst/>
              </a:rPr>
              <a:t>）被执行的财产所在地的中级法院。</a:t>
            </a:r>
          </a:p>
          <a:p>
            <a:r>
              <a:rPr lang="zh-CN" altLang="zh-CN" dirty="0">
                <a:effectLst/>
              </a:rPr>
              <a:t>中级法院受理仲裁裁决、仲裁调解书执行申请后，可以再行指定基层法院管辖。</a:t>
            </a:r>
          </a:p>
          <a:p>
            <a:r>
              <a:rPr lang="zh-CN" altLang="zh-CN" dirty="0">
                <a:effectLst/>
              </a:rPr>
              <a:t>被执行人、案外人对仲裁裁决执行案件申请不予执行的，依如下规则确定管辖：</a:t>
            </a:r>
          </a:p>
          <a:p>
            <a:r>
              <a:rPr lang="zh-CN" altLang="zh-CN" dirty="0">
                <a:effectLst/>
              </a:rPr>
              <a:t>（</a:t>
            </a:r>
            <a:r>
              <a:rPr lang="en-US" altLang="zh-CN" dirty="0">
                <a:effectLst/>
              </a:rPr>
              <a:t>1</a:t>
            </a:r>
            <a:r>
              <a:rPr lang="zh-CN" altLang="zh-CN" dirty="0">
                <a:effectLst/>
              </a:rPr>
              <a:t>）由受理执行申请的中级法院另行立案审查处理；</a:t>
            </a:r>
          </a:p>
          <a:p>
            <a:r>
              <a:rPr lang="zh-CN" altLang="zh-CN" dirty="0">
                <a:effectLst/>
              </a:rPr>
              <a:t>（</a:t>
            </a:r>
            <a:r>
              <a:rPr lang="en-US" altLang="zh-CN" dirty="0">
                <a:effectLst/>
              </a:rPr>
              <a:t>2</a:t>
            </a:r>
            <a:r>
              <a:rPr lang="zh-CN" altLang="zh-CN" dirty="0">
                <a:effectLst/>
              </a:rPr>
              <a:t>）执行案件已指定基层法院管辖的，基层法院移送中级法院另行立案审查处理。</a:t>
            </a:r>
            <a:endParaRPr lang="zh-CN" altLang="en-US" dirty="0"/>
          </a:p>
        </p:txBody>
      </p:sp>
    </p:spTree>
    <p:extLst>
      <p:ext uri="{BB962C8B-B14F-4D97-AF65-F5344CB8AC3E}">
        <p14:creationId xmlns:p14="http://schemas.microsoft.com/office/powerpoint/2010/main" xmlns="" val="2451485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54F0B7C-1DC2-4423-A0BB-B82C6BDA05DD}"/>
              </a:ext>
            </a:extLst>
          </p:cNvPr>
          <p:cNvSpPr>
            <a:spLocks noGrp="1"/>
          </p:cNvSpPr>
          <p:nvPr>
            <p:ph type="title"/>
          </p:nvPr>
        </p:nvSpPr>
        <p:spPr/>
        <p:txBody>
          <a:bodyPr>
            <a:normAutofit/>
          </a:bodyPr>
          <a:lstStyle/>
          <a:p>
            <a:pPr algn="l"/>
            <a:r>
              <a:rPr lang="zh-CN" altLang="zh-CN" dirty="0">
                <a:effectLst/>
              </a:rPr>
              <a:t>公证债权文书与执行证书，何者为据以受理执行申请的执行依据？</a:t>
            </a:r>
            <a:endParaRPr lang="zh-CN" altLang="en-US" dirty="0"/>
          </a:p>
        </p:txBody>
      </p:sp>
      <p:sp>
        <p:nvSpPr>
          <p:cNvPr id="3" name="内容占位符 2">
            <a:extLst>
              <a:ext uri="{FF2B5EF4-FFF2-40B4-BE49-F238E27FC236}">
                <a16:creationId xmlns:a16="http://schemas.microsoft.com/office/drawing/2014/main" xmlns="" id="{B25F6340-5FB2-4C2E-8B87-2733AF4EB098}"/>
              </a:ext>
            </a:extLst>
          </p:cNvPr>
          <p:cNvSpPr>
            <a:spLocks noGrp="1"/>
          </p:cNvSpPr>
          <p:nvPr>
            <p:ph idx="1"/>
          </p:nvPr>
        </p:nvSpPr>
        <p:spPr/>
        <p:txBody>
          <a:bodyPr>
            <a:normAutofit/>
          </a:bodyPr>
          <a:lstStyle/>
          <a:p>
            <a:r>
              <a:rPr lang="zh-CN" altLang="zh-CN" b="1" dirty="0">
                <a:effectLst/>
              </a:rPr>
              <a:t>【简答】</a:t>
            </a:r>
          </a:p>
          <a:p>
            <a:r>
              <a:rPr lang="zh-CN" altLang="zh-CN" b="1" dirty="0">
                <a:effectLst/>
              </a:rPr>
              <a:t>（</a:t>
            </a:r>
            <a:r>
              <a:rPr lang="en-US" altLang="zh-CN" b="1" dirty="0">
                <a:effectLst/>
              </a:rPr>
              <a:t>1</a:t>
            </a:r>
            <a:r>
              <a:rPr lang="zh-CN" altLang="zh-CN" b="1" dirty="0">
                <a:effectLst/>
              </a:rPr>
              <a:t>）执行依据限定为赋强公证债权文书。</a:t>
            </a:r>
            <a:endParaRPr lang="zh-CN" altLang="zh-CN" dirty="0">
              <a:effectLst/>
            </a:endParaRPr>
          </a:p>
          <a:p>
            <a:r>
              <a:rPr lang="zh-CN" altLang="zh-CN" dirty="0">
                <a:effectLst/>
              </a:rPr>
              <a:t>（</a:t>
            </a:r>
            <a:r>
              <a:rPr lang="en-US" altLang="zh-CN" dirty="0">
                <a:effectLst/>
              </a:rPr>
              <a:t>2</a:t>
            </a:r>
            <a:r>
              <a:rPr lang="zh-CN" altLang="zh-CN" dirty="0">
                <a:effectLst/>
              </a:rPr>
              <a:t>）</a:t>
            </a:r>
            <a:r>
              <a:rPr lang="zh-CN" altLang="zh-CN" b="1" dirty="0">
                <a:effectLst/>
              </a:rPr>
              <a:t>执行依据仅为公证债权文书本身，不含执行证书。</a:t>
            </a:r>
            <a:endParaRPr lang="zh-CN" altLang="zh-CN" dirty="0">
              <a:effectLst/>
            </a:endParaRPr>
          </a:p>
          <a:p>
            <a:r>
              <a:rPr lang="zh-CN" altLang="zh-CN" b="1" dirty="0">
                <a:effectLst/>
              </a:rPr>
              <a:t>（</a:t>
            </a:r>
            <a:r>
              <a:rPr lang="en-US" altLang="zh-CN" b="1" dirty="0">
                <a:effectLst/>
              </a:rPr>
              <a:t>3</a:t>
            </a:r>
            <a:r>
              <a:rPr lang="zh-CN" altLang="zh-CN" b="1" dirty="0">
                <a:effectLst/>
              </a:rPr>
              <a:t>）债权人在申请执行时应一并提交执行证书，作为证明履行情况等内容的证据。</a:t>
            </a:r>
            <a:endParaRPr lang="zh-CN" altLang="zh-CN" dirty="0">
              <a:effectLst/>
            </a:endParaRPr>
          </a:p>
          <a:p>
            <a:endParaRPr lang="zh-CN" altLang="en-US" dirty="0"/>
          </a:p>
        </p:txBody>
      </p:sp>
    </p:spTree>
    <p:extLst>
      <p:ext uri="{BB962C8B-B14F-4D97-AF65-F5344CB8AC3E}">
        <p14:creationId xmlns:p14="http://schemas.microsoft.com/office/powerpoint/2010/main" xmlns="" val="2270013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3E6D2C0-5D95-4DC0-ADCC-C70A2F19057C}"/>
              </a:ext>
            </a:extLst>
          </p:cNvPr>
          <p:cNvSpPr>
            <a:spLocks noGrp="1"/>
          </p:cNvSpPr>
          <p:nvPr>
            <p:ph type="title"/>
          </p:nvPr>
        </p:nvSpPr>
        <p:spPr/>
        <p:txBody>
          <a:bodyPr>
            <a:normAutofit/>
          </a:bodyPr>
          <a:lstStyle/>
          <a:p>
            <a:pPr algn="l"/>
            <a:r>
              <a:rPr lang="zh-CN" altLang="zh-CN" dirty="0">
                <a:effectLst/>
              </a:rPr>
              <a:t>刑事裁判涉财产执行的被执行人财产不足偿付全部债务，如何分配清偿顺序？</a:t>
            </a:r>
            <a:endParaRPr lang="zh-CN" altLang="en-US" dirty="0"/>
          </a:p>
        </p:txBody>
      </p:sp>
      <p:sp>
        <p:nvSpPr>
          <p:cNvPr id="3" name="内容占位符 2">
            <a:extLst>
              <a:ext uri="{FF2B5EF4-FFF2-40B4-BE49-F238E27FC236}">
                <a16:creationId xmlns:a16="http://schemas.microsoft.com/office/drawing/2014/main" xmlns="" id="{5D4BF5ED-0E06-4F31-8D9C-241F85BE8568}"/>
              </a:ext>
            </a:extLst>
          </p:cNvPr>
          <p:cNvSpPr>
            <a:spLocks noGrp="1"/>
          </p:cNvSpPr>
          <p:nvPr>
            <p:ph idx="1"/>
          </p:nvPr>
        </p:nvSpPr>
        <p:spPr/>
        <p:txBody>
          <a:bodyPr>
            <a:normAutofit/>
          </a:bodyPr>
          <a:lstStyle/>
          <a:p>
            <a:r>
              <a:rPr lang="zh-CN" altLang="zh-CN" b="1" dirty="0">
                <a:effectLst/>
              </a:rPr>
              <a:t>【简答】</a:t>
            </a:r>
          </a:p>
          <a:p>
            <a:r>
              <a:rPr lang="zh-CN" altLang="zh-CN" dirty="0">
                <a:effectLst/>
              </a:rPr>
              <a:t>（</a:t>
            </a:r>
            <a:r>
              <a:rPr lang="en-US" altLang="zh-CN" dirty="0">
                <a:effectLst/>
              </a:rPr>
              <a:t>1</a:t>
            </a:r>
            <a:r>
              <a:rPr lang="zh-CN" altLang="zh-CN" dirty="0">
                <a:effectLst/>
              </a:rPr>
              <a:t>）人身损害赔偿医疗费用。</a:t>
            </a:r>
          </a:p>
          <a:p>
            <a:r>
              <a:rPr lang="zh-CN" altLang="zh-CN" dirty="0">
                <a:effectLst/>
              </a:rPr>
              <a:t>（</a:t>
            </a:r>
            <a:r>
              <a:rPr lang="en-US" altLang="zh-CN" dirty="0">
                <a:effectLst/>
              </a:rPr>
              <a:t>2</a:t>
            </a:r>
            <a:r>
              <a:rPr lang="zh-CN" altLang="zh-CN" dirty="0">
                <a:effectLst/>
              </a:rPr>
              <a:t>）具有优先受偿权的民事债务。</a:t>
            </a:r>
            <a:endParaRPr lang="en-US" altLang="zh-CN" dirty="0">
              <a:effectLst/>
            </a:endParaRPr>
          </a:p>
          <a:p>
            <a:r>
              <a:rPr lang="zh-CN" altLang="zh-CN" dirty="0">
                <a:effectLst/>
              </a:rPr>
              <a:t>（</a:t>
            </a:r>
            <a:r>
              <a:rPr lang="en-US" altLang="zh-CN" dirty="0">
                <a:effectLst/>
              </a:rPr>
              <a:t>3</a:t>
            </a:r>
            <a:r>
              <a:rPr lang="zh-CN" altLang="zh-CN" dirty="0">
                <a:effectLst/>
              </a:rPr>
              <a:t>）退赔被害人的损失。</a:t>
            </a:r>
            <a:endParaRPr lang="en-US" altLang="zh-CN" dirty="0">
              <a:effectLst/>
            </a:endParaRPr>
          </a:p>
          <a:p>
            <a:r>
              <a:rPr lang="zh-CN" altLang="zh-CN" dirty="0">
                <a:effectLst/>
              </a:rPr>
              <a:t>（</a:t>
            </a:r>
            <a:r>
              <a:rPr lang="en-US" altLang="zh-CN" dirty="0">
                <a:effectLst/>
              </a:rPr>
              <a:t>4</a:t>
            </a:r>
            <a:r>
              <a:rPr lang="zh-CN" altLang="zh-CN" dirty="0">
                <a:effectLst/>
              </a:rPr>
              <a:t>）其他民事债务。</a:t>
            </a:r>
            <a:endParaRPr lang="en-US" altLang="zh-CN" dirty="0">
              <a:effectLst/>
            </a:endParaRPr>
          </a:p>
          <a:p>
            <a:r>
              <a:rPr lang="zh-CN" altLang="zh-CN" dirty="0">
                <a:effectLst/>
              </a:rPr>
              <a:t>（</a:t>
            </a:r>
            <a:r>
              <a:rPr lang="en-US" altLang="zh-CN" dirty="0">
                <a:effectLst/>
              </a:rPr>
              <a:t>5</a:t>
            </a:r>
            <a:r>
              <a:rPr lang="zh-CN" altLang="zh-CN" dirty="0">
                <a:effectLst/>
              </a:rPr>
              <a:t>）罚金。</a:t>
            </a:r>
          </a:p>
          <a:p>
            <a:r>
              <a:rPr lang="zh-CN" altLang="zh-CN" dirty="0">
                <a:effectLst/>
              </a:rPr>
              <a:t>（</a:t>
            </a:r>
            <a:r>
              <a:rPr lang="en-US" altLang="zh-CN" dirty="0">
                <a:effectLst/>
              </a:rPr>
              <a:t>6</a:t>
            </a:r>
            <a:r>
              <a:rPr lang="zh-CN" altLang="zh-CN" dirty="0">
                <a:effectLst/>
              </a:rPr>
              <a:t>）没收财产。</a:t>
            </a:r>
          </a:p>
          <a:p>
            <a:endParaRPr lang="zh-CN" altLang="en-US" dirty="0"/>
          </a:p>
        </p:txBody>
      </p:sp>
    </p:spTree>
    <p:extLst>
      <p:ext uri="{BB962C8B-B14F-4D97-AF65-F5344CB8AC3E}">
        <p14:creationId xmlns:p14="http://schemas.microsoft.com/office/powerpoint/2010/main" xmlns="" val="650698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F3FFDC0-44B4-4873-8F7F-FE1F4728A467}"/>
              </a:ext>
            </a:extLst>
          </p:cNvPr>
          <p:cNvSpPr>
            <a:spLocks noGrp="1"/>
          </p:cNvSpPr>
          <p:nvPr>
            <p:ph type="title"/>
          </p:nvPr>
        </p:nvSpPr>
        <p:spPr/>
        <p:txBody>
          <a:bodyPr/>
          <a:lstStyle/>
          <a:p>
            <a:r>
              <a:rPr lang="zh-CN" altLang="zh-CN" dirty="0">
                <a:effectLst/>
              </a:rPr>
              <a:t>在先查封法院不启动处置程序，轮候债权人如何救济？</a:t>
            </a:r>
            <a:endParaRPr lang="zh-CN" altLang="en-US" dirty="0"/>
          </a:p>
        </p:txBody>
      </p:sp>
      <p:sp>
        <p:nvSpPr>
          <p:cNvPr id="3" name="内容占位符 2">
            <a:extLst>
              <a:ext uri="{FF2B5EF4-FFF2-40B4-BE49-F238E27FC236}">
                <a16:creationId xmlns:a16="http://schemas.microsoft.com/office/drawing/2014/main" xmlns="" id="{DF2F0BDA-F76E-40A6-9150-6C71027E6B4D}"/>
              </a:ext>
            </a:extLst>
          </p:cNvPr>
          <p:cNvSpPr>
            <a:spLocks noGrp="1"/>
          </p:cNvSpPr>
          <p:nvPr>
            <p:ph idx="1"/>
          </p:nvPr>
        </p:nvSpPr>
        <p:spPr/>
        <p:txBody>
          <a:bodyPr/>
          <a:lstStyle/>
          <a:p>
            <a:r>
              <a:rPr lang="zh-CN" altLang="zh-CN" b="1" dirty="0">
                <a:effectLst/>
              </a:rPr>
              <a:t>【简答】</a:t>
            </a:r>
          </a:p>
          <a:p>
            <a:r>
              <a:rPr lang="zh-CN" altLang="zh-CN" dirty="0">
                <a:effectLst/>
              </a:rPr>
              <a:t>（</a:t>
            </a:r>
            <a:r>
              <a:rPr lang="en-US" altLang="zh-CN" dirty="0">
                <a:effectLst/>
              </a:rPr>
              <a:t>1</a:t>
            </a:r>
            <a:r>
              <a:rPr lang="zh-CN" altLang="zh-CN" dirty="0">
                <a:effectLst/>
              </a:rPr>
              <a:t>）按照《异议复议规定》的规定，“他案债权人认为人民法院的执行行为违法，妨碍其轮候查封债权受偿”，可以向在先查封法院提出执行异议进行救济。</a:t>
            </a:r>
            <a:endParaRPr lang="en-US" altLang="zh-CN" dirty="0">
              <a:effectLst/>
            </a:endParaRPr>
          </a:p>
          <a:p>
            <a:r>
              <a:rPr lang="zh-CN" altLang="en-US" dirty="0">
                <a:effectLst/>
              </a:rPr>
              <a:t>（</a:t>
            </a:r>
            <a:r>
              <a:rPr lang="en-US" altLang="zh-CN" dirty="0">
                <a:effectLst/>
              </a:rPr>
              <a:t>2</a:t>
            </a:r>
            <a:r>
              <a:rPr lang="zh-CN" altLang="en-US" dirty="0">
                <a:effectLst/>
              </a:rPr>
              <a:t>）请求执行法院函请协调。</a:t>
            </a:r>
            <a:endParaRPr lang="zh-CN" altLang="zh-CN" dirty="0">
              <a:effectLst/>
            </a:endParaRPr>
          </a:p>
          <a:p>
            <a:endParaRPr lang="zh-CN" altLang="en-US" dirty="0"/>
          </a:p>
        </p:txBody>
      </p:sp>
    </p:spTree>
    <p:extLst>
      <p:ext uri="{BB962C8B-B14F-4D97-AF65-F5344CB8AC3E}">
        <p14:creationId xmlns:p14="http://schemas.microsoft.com/office/powerpoint/2010/main" xmlns="" val="233683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7B8E58D-9D96-40FB-91EB-AE9E4FE3A9B8}"/>
              </a:ext>
            </a:extLst>
          </p:cNvPr>
          <p:cNvSpPr>
            <a:spLocks noGrp="1"/>
          </p:cNvSpPr>
          <p:nvPr>
            <p:ph type="title"/>
          </p:nvPr>
        </p:nvSpPr>
        <p:spPr/>
        <p:txBody>
          <a:bodyPr/>
          <a:lstStyle/>
          <a:p>
            <a:pPr algn="l"/>
            <a:r>
              <a:rPr lang="en-US" altLang="zh-CN" dirty="0"/>
              <a:t>1</a:t>
            </a:r>
            <a:r>
              <a:rPr lang="zh-CN" altLang="en-US" dirty="0"/>
              <a:t>、“</a:t>
            </a:r>
            <a:r>
              <a:rPr lang="en-US" altLang="zh-CN" dirty="0">
                <a:effectLst/>
              </a:rPr>
              <a:t>50</a:t>
            </a:r>
            <a:r>
              <a:rPr lang="zh-CN" altLang="en-US" dirty="0">
                <a:effectLst/>
              </a:rPr>
              <a:t>亿以下案件不上高院</a:t>
            </a:r>
            <a:r>
              <a:rPr lang="zh-CN" altLang="en-US" dirty="0"/>
              <a:t>”之解读</a:t>
            </a:r>
          </a:p>
        </p:txBody>
      </p:sp>
      <p:sp>
        <p:nvSpPr>
          <p:cNvPr id="3" name="内容占位符 2">
            <a:extLst>
              <a:ext uri="{FF2B5EF4-FFF2-40B4-BE49-F238E27FC236}">
                <a16:creationId xmlns:a16="http://schemas.microsoft.com/office/drawing/2014/main" xmlns="" id="{99EA4536-BEC7-4F55-90AE-8C2329B16D23}"/>
              </a:ext>
            </a:extLst>
          </p:cNvPr>
          <p:cNvSpPr>
            <a:spLocks noGrp="1"/>
          </p:cNvSpPr>
          <p:nvPr>
            <p:ph idx="1"/>
          </p:nvPr>
        </p:nvSpPr>
        <p:spPr>
          <a:xfrm>
            <a:off x="913795" y="1592494"/>
            <a:ext cx="10353762" cy="4198706"/>
          </a:xfrm>
        </p:spPr>
        <p:txBody>
          <a:bodyPr>
            <a:normAutofit/>
          </a:bodyPr>
          <a:lstStyle/>
          <a:p>
            <a:r>
              <a:rPr lang="en-US" altLang="zh-CN" dirty="0"/>
              <a:t>a</a:t>
            </a:r>
            <a:r>
              <a:rPr lang="en-US" altLang="zh-CN" dirty="0">
                <a:effectLst/>
              </a:rPr>
              <a:t>2019</a:t>
            </a:r>
            <a:r>
              <a:rPr lang="zh-CN" altLang="en-US" dirty="0">
                <a:effectLst/>
              </a:rPr>
              <a:t>年</a:t>
            </a:r>
            <a:r>
              <a:rPr lang="en-US" altLang="zh-CN" dirty="0">
                <a:effectLst/>
              </a:rPr>
              <a:t>4</a:t>
            </a:r>
            <a:r>
              <a:rPr lang="zh-CN" altLang="en-US" dirty="0">
                <a:effectLst/>
              </a:rPr>
              <a:t>月</a:t>
            </a:r>
            <a:r>
              <a:rPr lang="en-US" altLang="zh-CN" dirty="0">
                <a:effectLst/>
              </a:rPr>
              <a:t>30</a:t>
            </a:r>
            <a:r>
              <a:rPr lang="zh-CN" altLang="en-US" dirty="0">
                <a:effectLst/>
              </a:rPr>
              <a:t>日</a:t>
            </a:r>
            <a:r>
              <a:rPr lang="zh-CN" altLang="en-US" b="1" dirty="0">
                <a:effectLst/>
              </a:rPr>
              <a:t>法发</a:t>
            </a:r>
            <a:r>
              <a:rPr lang="en-US" altLang="zh-CN" b="1" dirty="0">
                <a:effectLst/>
              </a:rPr>
              <a:t>[2019]14</a:t>
            </a:r>
            <a:r>
              <a:rPr lang="zh-CN" altLang="en-US" b="1" dirty="0">
                <a:effectLst/>
              </a:rPr>
              <a:t>号</a:t>
            </a:r>
            <a:r>
              <a:rPr lang="en-US" altLang="zh-CN" dirty="0">
                <a:effectLst/>
              </a:rPr>
              <a:t>《</a:t>
            </a:r>
            <a:r>
              <a:rPr lang="zh-CN" altLang="en-US" b="1" dirty="0">
                <a:effectLst/>
              </a:rPr>
              <a:t>关于调整高级人民法院和中级人民法院管辖第一审民事案件标准的通知</a:t>
            </a:r>
            <a:r>
              <a:rPr lang="en-US" altLang="zh-CN" dirty="0">
                <a:effectLst/>
              </a:rPr>
              <a:t>》</a:t>
            </a:r>
            <a:endParaRPr lang="en-US" altLang="zh-CN" dirty="0"/>
          </a:p>
          <a:p>
            <a:pPr algn="just"/>
            <a:r>
              <a:rPr lang="en-US" altLang="zh-CN" dirty="0"/>
              <a:t>b</a:t>
            </a:r>
            <a:r>
              <a:rPr lang="zh-CN" altLang="en-US" dirty="0"/>
              <a:t>基本涵义</a:t>
            </a:r>
            <a:r>
              <a:rPr lang="en-US" altLang="zh-CN" dirty="0"/>
              <a:t>----</a:t>
            </a:r>
            <a:r>
              <a:rPr lang="zh-CN" altLang="en-US" dirty="0">
                <a:effectLst/>
              </a:rPr>
              <a:t>中院管辖上限</a:t>
            </a:r>
            <a:r>
              <a:rPr lang="en-US" altLang="zh-CN" dirty="0">
                <a:effectLst/>
              </a:rPr>
              <a:t>1</a:t>
            </a:r>
            <a:r>
              <a:rPr lang="zh-CN" altLang="en-US" dirty="0">
                <a:effectLst/>
              </a:rPr>
              <a:t>亿、</a:t>
            </a:r>
            <a:r>
              <a:rPr lang="en-US" altLang="zh-CN" dirty="0">
                <a:effectLst/>
              </a:rPr>
              <a:t>2</a:t>
            </a:r>
            <a:r>
              <a:rPr lang="zh-CN" altLang="en-US" dirty="0">
                <a:effectLst/>
              </a:rPr>
              <a:t>亿、</a:t>
            </a:r>
            <a:r>
              <a:rPr lang="en-US" altLang="zh-CN" dirty="0">
                <a:effectLst/>
              </a:rPr>
              <a:t>3</a:t>
            </a:r>
            <a:r>
              <a:rPr lang="zh-CN" altLang="en-US" dirty="0">
                <a:effectLst/>
              </a:rPr>
              <a:t>亿、</a:t>
            </a:r>
            <a:r>
              <a:rPr lang="en-US" altLang="zh-CN" dirty="0">
                <a:effectLst/>
              </a:rPr>
              <a:t>5</a:t>
            </a:r>
            <a:r>
              <a:rPr lang="zh-CN" altLang="en-US" dirty="0">
                <a:effectLst/>
              </a:rPr>
              <a:t>亿（京沪苏浙粤），管辖下限</a:t>
            </a:r>
            <a:r>
              <a:rPr lang="en-US" altLang="zh-CN" dirty="0">
                <a:effectLst/>
              </a:rPr>
              <a:t>500</a:t>
            </a:r>
            <a:r>
              <a:rPr lang="zh-CN" altLang="en-US" dirty="0">
                <a:effectLst/>
              </a:rPr>
              <a:t>万、</a:t>
            </a:r>
            <a:r>
              <a:rPr lang="en-US" altLang="zh-CN" dirty="0">
                <a:effectLst/>
              </a:rPr>
              <a:t>1000</a:t>
            </a:r>
            <a:r>
              <a:rPr lang="zh-CN" altLang="en-US" dirty="0">
                <a:effectLst/>
              </a:rPr>
              <a:t>万、</a:t>
            </a:r>
            <a:r>
              <a:rPr lang="en-US" altLang="zh-CN" dirty="0">
                <a:effectLst/>
              </a:rPr>
              <a:t>3000</a:t>
            </a:r>
            <a:r>
              <a:rPr lang="zh-CN" altLang="en-US" dirty="0">
                <a:effectLst/>
              </a:rPr>
              <a:t>万、</a:t>
            </a:r>
            <a:r>
              <a:rPr lang="en-US" altLang="zh-CN" dirty="0">
                <a:effectLst/>
              </a:rPr>
              <a:t>1</a:t>
            </a:r>
            <a:r>
              <a:rPr lang="zh-CN" altLang="en-US" dirty="0">
                <a:effectLst/>
              </a:rPr>
              <a:t>亿（京沪苏浙粤）</a:t>
            </a:r>
            <a:r>
              <a:rPr lang="en-US" altLang="zh-CN" dirty="0">
                <a:effectLst/>
              </a:rPr>
              <a:t>/</a:t>
            </a:r>
            <a:r>
              <a:rPr lang="zh-CN" altLang="en-US" dirty="0">
                <a:effectLst/>
              </a:rPr>
              <a:t>中院管辖上限</a:t>
            </a:r>
            <a:r>
              <a:rPr lang="en-US" altLang="zh-CN" dirty="0">
                <a:effectLst/>
              </a:rPr>
              <a:t>50</a:t>
            </a:r>
            <a:r>
              <a:rPr lang="zh-CN" altLang="en-US" dirty="0">
                <a:effectLst/>
              </a:rPr>
              <a:t>亿元，高院管辖下限</a:t>
            </a:r>
            <a:r>
              <a:rPr lang="en-US" altLang="zh-CN" dirty="0">
                <a:effectLst/>
              </a:rPr>
              <a:t>50</a:t>
            </a:r>
            <a:r>
              <a:rPr lang="zh-CN" altLang="en-US" dirty="0">
                <a:effectLst/>
              </a:rPr>
              <a:t>亿元；下限不变</a:t>
            </a:r>
            <a:endParaRPr lang="en-US" altLang="zh-CN" dirty="0">
              <a:effectLst/>
            </a:endParaRPr>
          </a:p>
          <a:p>
            <a:r>
              <a:rPr lang="en-US" altLang="zh-CN" dirty="0"/>
              <a:t>c</a:t>
            </a:r>
            <a:r>
              <a:rPr lang="zh-CN" altLang="en-US" dirty="0"/>
              <a:t>政策目的</a:t>
            </a:r>
            <a:r>
              <a:rPr lang="en-US" altLang="zh-CN" dirty="0"/>
              <a:t>----</a:t>
            </a:r>
          </a:p>
          <a:p>
            <a:r>
              <a:rPr lang="zh-CN" altLang="en-US" dirty="0"/>
              <a:t>首先，重心下移，矛盾下放</a:t>
            </a:r>
            <a:endParaRPr lang="en-US" altLang="zh-CN" dirty="0"/>
          </a:p>
          <a:p>
            <a:r>
              <a:rPr lang="zh-CN" altLang="en-US" dirty="0"/>
              <a:t>其次，中央关于审批权下放精神在司法领域的深化</a:t>
            </a:r>
            <a:endParaRPr lang="en-US" altLang="zh-CN" dirty="0"/>
          </a:p>
          <a:p>
            <a:r>
              <a:rPr lang="zh-CN" altLang="en-US" dirty="0"/>
              <a:t>再次，最高法院职能进一步向指导监督转变</a:t>
            </a:r>
            <a:r>
              <a:rPr lang="en-US" altLang="zh-CN" dirty="0"/>
              <a:t>----400</a:t>
            </a:r>
            <a:r>
              <a:rPr lang="zh-CN" altLang="en-US" dirty="0"/>
              <a:t>名左右员额法官，每人每年</a:t>
            </a:r>
            <a:r>
              <a:rPr lang="en-US" altLang="zh-CN" dirty="0"/>
              <a:t>100</a:t>
            </a:r>
            <a:r>
              <a:rPr lang="zh-CN" altLang="en-US" dirty="0"/>
              <a:t>案左右</a:t>
            </a:r>
          </a:p>
        </p:txBody>
      </p:sp>
    </p:spTree>
    <p:extLst>
      <p:ext uri="{BB962C8B-B14F-4D97-AF65-F5344CB8AC3E}">
        <p14:creationId xmlns:p14="http://schemas.microsoft.com/office/powerpoint/2010/main" xmlns="" val="599618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252F956-A538-4051-9C71-A764B9E46FEB}"/>
              </a:ext>
            </a:extLst>
          </p:cNvPr>
          <p:cNvSpPr>
            <a:spLocks noGrp="1"/>
          </p:cNvSpPr>
          <p:nvPr>
            <p:ph type="title"/>
          </p:nvPr>
        </p:nvSpPr>
        <p:spPr/>
        <p:txBody>
          <a:bodyPr>
            <a:normAutofit/>
          </a:bodyPr>
          <a:lstStyle/>
          <a:p>
            <a:pPr algn="l"/>
            <a:r>
              <a:rPr lang="zh-CN" altLang="zh-CN" dirty="0">
                <a:effectLst/>
              </a:rPr>
              <a:t>申请执行人认为执行法院消极执行，能否提出执行异议？</a:t>
            </a:r>
            <a:endParaRPr lang="zh-CN" altLang="en-US" dirty="0"/>
          </a:p>
        </p:txBody>
      </p:sp>
      <p:sp>
        <p:nvSpPr>
          <p:cNvPr id="3" name="内容占位符 2">
            <a:extLst>
              <a:ext uri="{FF2B5EF4-FFF2-40B4-BE49-F238E27FC236}">
                <a16:creationId xmlns:a16="http://schemas.microsoft.com/office/drawing/2014/main" xmlns="" id="{DEDE2F01-4B5A-4C7B-B8F2-AD2CF56918C1}"/>
              </a:ext>
            </a:extLst>
          </p:cNvPr>
          <p:cNvSpPr>
            <a:spLocks noGrp="1"/>
          </p:cNvSpPr>
          <p:nvPr>
            <p:ph idx="1"/>
          </p:nvPr>
        </p:nvSpPr>
        <p:spPr/>
        <p:txBody>
          <a:bodyPr/>
          <a:lstStyle/>
          <a:p>
            <a:r>
              <a:rPr lang="zh-CN" altLang="zh-CN" b="1" dirty="0">
                <a:effectLst/>
              </a:rPr>
              <a:t>【简答】</a:t>
            </a:r>
          </a:p>
          <a:p>
            <a:r>
              <a:rPr lang="en-US" altLang="zh-CN" dirty="0">
                <a:effectLst/>
              </a:rPr>
              <a:t>a</a:t>
            </a:r>
            <a:r>
              <a:rPr lang="zh-CN" altLang="zh-CN" dirty="0">
                <a:effectLst/>
              </a:rPr>
              <a:t>申请执行人认为执行法院消极执行，不能通过执行异议程序予以救济。</a:t>
            </a:r>
            <a:endParaRPr lang="en-US" altLang="zh-CN" dirty="0">
              <a:effectLst/>
            </a:endParaRPr>
          </a:p>
          <a:p>
            <a:r>
              <a:rPr lang="en-US" altLang="zh-CN" dirty="0">
                <a:effectLst/>
              </a:rPr>
              <a:t>B</a:t>
            </a:r>
            <a:r>
              <a:rPr lang="zh-CN" altLang="en-US" dirty="0">
                <a:effectLst/>
              </a:rPr>
              <a:t>内部反映救济效果优于法律程序。</a:t>
            </a:r>
            <a:endParaRPr lang="zh-CN" altLang="zh-CN" dirty="0">
              <a:effectLst/>
            </a:endParaRPr>
          </a:p>
          <a:p>
            <a:endParaRPr lang="zh-CN" altLang="en-US" dirty="0"/>
          </a:p>
        </p:txBody>
      </p:sp>
    </p:spTree>
    <p:extLst>
      <p:ext uri="{BB962C8B-B14F-4D97-AF65-F5344CB8AC3E}">
        <p14:creationId xmlns:p14="http://schemas.microsoft.com/office/powerpoint/2010/main" xmlns="" val="5145087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42F81A2-0095-4C22-BA71-4BDAAE909BBF}"/>
              </a:ext>
            </a:extLst>
          </p:cNvPr>
          <p:cNvSpPr>
            <a:spLocks noGrp="1"/>
          </p:cNvSpPr>
          <p:nvPr>
            <p:ph type="title"/>
          </p:nvPr>
        </p:nvSpPr>
        <p:spPr/>
        <p:txBody>
          <a:bodyPr/>
          <a:lstStyle/>
          <a:p>
            <a:pPr algn="l"/>
            <a:r>
              <a:rPr lang="zh-CN" altLang="en-US" dirty="0"/>
              <a:t>执行异议之诉制度</a:t>
            </a:r>
          </a:p>
        </p:txBody>
      </p:sp>
      <p:sp>
        <p:nvSpPr>
          <p:cNvPr id="3" name="内容占位符 2">
            <a:extLst>
              <a:ext uri="{FF2B5EF4-FFF2-40B4-BE49-F238E27FC236}">
                <a16:creationId xmlns:a16="http://schemas.microsoft.com/office/drawing/2014/main" xmlns="" id="{D3735E11-9247-475B-9448-618AA2599513}"/>
              </a:ext>
            </a:extLst>
          </p:cNvPr>
          <p:cNvSpPr>
            <a:spLocks noGrp="1"/>
          </p:cNvSpPr>
          <p:nvPr>
            <p:ph idx="1"/>
          </p:nvPr>
        </p:nvSpPr>
        <p:spPr/>
        <p:txBody>
          <a:bodyPr/>
          <a:lstStyle/>
          <a:p>
            <a:r>
              <a:rPr lang="en-US" altLang="zh-CN" dirty="0"/>
              <a:t>a</a:t>
            </a:r>
            <a:r>
              <a:rPr lang="zh-CN" altLang="en-US" dirty="0"/>
              <a:t>案外人异议与执行异议之诉</a:t>
            </a:r>
            <a:endParaRPr lang="en-US" altLang="zh-CN" dirty="0"/>
          </a:p>
          <a:p>
            <a:r>
              <a:rPr lang="en-US" altLang="zh-CN" dirty="0"/>
              <a:t>b</a:t>
            </a:r>
            <a:r>
              <a:rPr lang="zh-CN" altLang="en-US" dirty="0"/>
              <a:t>执行异议之诉与案外人申请再审之诉</a:t>
            </a:r>
            <a:endParaRPr lang="en-US" altLang="zh-CN" dirty="0"/>
          </a:p>
          <a:p>
            <a:r>
              <a:rPr lang="en-US" altLang="zh-CN" dirty="0"/>
              <a:t>c</a:t>
            </a:r>
            <a:r>
              <a:rPr lang="zh-CN" altLang="en-US" dirty="0"/>
              <a:t>执行异议之诉与第三人撤销之诉</a:t>
            </a:r>
            <a:endParaRPr lang="en-US" altLang="zh-CN" dirty="0"/>
          </a:p>
          <a:p>
            <a:r>
              <a:rPr lang="en-US" altLang="zh-CN" dirty="0"/>
              <a:t>d</a:t>
            </a:r>
            <a:r>
              <a:rPr lang="zh-CN" altLang="en-US" dirty="0"/>
              <a:t>执行异议之诉的裁判标准</a:t>
            </a:r>
            <a:r>
              <a:rPr lang="en-US" altLang="zh-CN" dirty="0"/>
              <a:t>----</a:t>
            </a:r>
            <a:r>
              <a:rPr lang="zh-CN" altLang="en-US" dirty="0"/>
              <a:t>尚未有明确定论</a:t>
            </a:r>
          </a:p>
        </p:txBody>
      </p:sp>
    </p:spTree>
    <p:extLst>
      <p:ext uri="{BB962C8B-B14F-4D97-AF65-F5344CB8AC3E}">
        <p14:creationId xmlns:p14="http://schemas.microsoft.com/office/powerpoint/2010/main" xmlns="" val="24124062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D1D7A3D-0943-4CB6-B0D3-40958385135C}"/>
              </a:ext>
            </a:extLst>
          </p:cNvPr>
          <p:cNvSpPr>
            <a:spLocks noGrp="1"/>
          </p:cNvSpPr>
          <p:nvPr>
            <p:ph type="title"/>
          </p:nvPr>
        </p:nvSpPr>
        <p:spPr/>
        <p:txBody>
          <a:bodyPr/>
          <a:lstStyle/>
          <a:p>
            <a:pPr algn="l"/>
            <a:r>
              <a:rPr lang="zh-CN" altLang="en-US" dirty="0"/>
              <a:t>终极本次执行程序制度</a:t>
            </a:r>
          </a:p>
        </p:txBody>
      </p:sp>
      <p:sp>
        <p:nvSpPr>
          <p:cNvPr id="3" name="内容占位符 2">
            <a:extLst>
              <a:ext uri="{FF2B5EF4-FFF2-40B4-BE49-F238E27FC236}">
                <a16:creationId xmlns:a16="http://schemas.microsoft.com/office/drawing/2014/main" xmlns="" id="{E7874591-44C6-4A71-9F92-2FA356E2D233}"/>
              </a:ext>
            </a:extLst>
          </p:cNvPr>
          <p:cNvSpPr>
            <a:spLocks noGrp="1"/>
          </p:cNvSpPr>
          <p:nvPr>
            <p:ph idx="1"/>
          </p:nvPr>
        </p:nvSpPr>
        <p:spPr/>
        <p:txBody>
          <a:bodyPr/>
          <a:lstStyle/>
          <a:p>
            <a:r>
              <a:rPr lang="en-US" altLang="zh-CN" dirty="0"/>
              <a:t>A</a:t>
            </a:r>
            <a:r>
              <a:rPr lang="zh-CN" altLang="en-US" dirty="0"/>
              <a:t>依法有序退出执行程序</a:t>
            </a:r>
            <a:endParaRPr lang="en-US" altLang="zh-CN" dirty="0"/>
          </a:p>
          <a:p>
            <a:r>
              <a:rPr lang="en-US" altLang="zh-CN" dirty="0"/>
              <a:t>B</a:t>
            </a:r>
            <a:r>
              <a:rPr lang="zh-CN" altLang="en-US" dirty="0"/>
              <a:t>基本要件：确无财产可供执行、向申请执行人具体说明、作出执行裁定</a:t>
            </a:r>
            <a:endParaRPr lang="en-US" altLang="zh-CN" dirty="0"/>
          </a:p>
          <a:p>
            <a:r>
              <a:rPr lang="en-US" altLang="zh-CN" dirty="0"/>
              <a:t>C</a:t>
            </a:r>
            <a:r>
              <a:rPr lang="zh-CN" altLang="en-US" dirty="0"/>
              <a:t>后续救济：有财产线索时，随时可恢复执行</a:t>
            </a:r>
          </a:p>
        </p:txBody>
      </p:sp>
    </p:spTree>
    <p:extLst>
      <p:ext uri="{BB962C8B-B14F-4D97-AF65-F5344CB8AC3E}">
        <p14:creationId xmlns:p14="http://schemas.microsoft.com/office/powerpoint/2010/main" xmlns="" val="12867614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EB20FF2-5200-4AED-B3D4-901C69CD5403}"/>
              </a:ext>
            </a:extLst>
          </p:cNvPr>
          <p:cNvSpPr>
            <a:spLocks noGrp="1"/>
          </p:cNvSpPr>
          <p:nvPr>
            <p:ph type="title"/>
          </p:nvPr>
        </p:nvSpPr>
        <p:spPr/>
        <p:txBody>
          <a:bodyPr/>
          <a:lstStyle/>
          <a:p>
            <a:pPr algn="l"/>
            <a:r>
              <a:rPr lang="zh-CN" altLang="en-US" dirty="0"/>
              <a:t>执行分配制度</a:t>
            </a:r>
          </a:p>
        </p:txBody>
      </p:sp>
      <p:sp>
        <p:nvSpPr>
          <p:cNvPr id="3" name="内容占位符 2">
            <a:extLst>
              <a:ext uri="{FF2B5EF4-FFF2-40B4-BE49-F238E27FC236}">
                <a16:creationId xmlns:a16="http://schemas.microsoft.com/office/drawing/2014/main" xmlns="" id="{DDFE32F0-1D39-466D-A568-63EEA75DF315}"/>
              </a:ext>
            </a:extLst>
          </p:cNvPr>
          <p:cNvSpPr>
            <a:spLocks noGrp="1"/>
          </p:cNvSpPr>
          <p:nvPr>
            <p:ph idx="1"/>
          </p:nvPr>
        </p:nvSpPr>
        <p:spPr/>
        <p:txBody>
          <a:bodyPr/>
          <a:lstStyle/>
          <a:p>
            <a:r>
              <a:rPr lang="en-US" altLang="zh-CN" dirty="0"/>
              <a:t>A</a:t>
            </a:r>
            <a:r>
              <a:rPr lang="zh-CN" altLang="en-US" dirty="0"/>
              <a:t>资能抵债</a:t>
            </a:r>
            <a:r>
              <a:rPr lang="en-US" altLang="zh-CN" dirty="0"/>
              <a:t>----</a:t>
            </a:r>
            <a:r>
              <a:rPr lang="zh-CN" altLang="en-US" dirty="0"/>
              <a:t>无论自然人与法人，均按查封先后顺序受偿</a:t>
            </a:r>
            <a:endParaRPr lang="en-US" altLang="zh-CN" dirty="0"/>
          </a:p>
          <a:p>
            <a:r>
              <a:rPr lang="en-US" altLang="zh-CN" dirty="0"/>
              <a:t>B</a:t>
            </a:r>
            <a:r>
              <a:rPr lang="zh-CN" altLang="en-US" dirty="0"/>
              <a:t>资不抵债</a:t>
            </a:r>
            <a:r>
              <a:rPr lang="en-US" altLang="zh-CN" dirty="0"/>
              <a:t>----</a:t>
            </a:r>
          </a:p>
          <a:p>
            <a:r>
              <a:rPr lang="zh-CN" altLang="en-US" dirty="0"/>
              <a:t>自然人</a:t>
            </a:r>
            <a:r>
              <a:rPr lang="en-US" altLang="zh-CN" dirty="0"/>
              <a:t>----</a:t>
            </a:r>
            <a:r>
              <a:rPr lang="zh-CN" altLang="en-US" dirty="0"/>
              <a:t>参与分配</a:t>
            </a:r>
            <a:r>
              <a:rPr lang="en-US" altLang="zh-CN" dirty="0"/>
              <a:t>----</a:t>
            </a:r>
            <a:r>
              <a:rPr lang="zh-CN" altLang="en-US" dirty="0"/>
              <a:t>按债权比例受偿</a:t>
            </a:r>
            <a:endParaRPr lang="en-US" altLang="zh-CN" dirty="0"/>
          </a:p>
          <a:p>
            <a:r>
              <a:rPr lang="zh-CN" altLang="en-US" dirty="0"/>
              <a:t>法人</a:t>
            </a:r>
            <a:r>
              <a:rPr lang="en-US" altLang="zh-CN" dirty="0"/>
              <a:t>----</a:t>
            </a:r>
            <a:r>
              <a:rPr lang="zh-CN" altLang="en-US" dirty="0"/>
              <a:t>执行转破产</a:t>
            </a:r>
            <a:r>
              <a:rPr lang="en-US" altLang="zh-CN" dirty="0"/>
              <a:t>----</a:t>
            </a:r>
            <a:r>
              <a:rPr lang="zh-CN" altLang="en-US" dirty="0"/>
              <a:t>按查封先后顺序受偿</a:t>
            </a:r>
            <a:endParaRPr lang="en-US" altLang="zh-CN" dirty="0"/>
          </a:p>
          <a:p>
            <a:endParaRPr lang="zh-CN" altLang="en-US" dirty="0"/>
          </a:p>
        </p:txBody>
      </p:sp>
    </p:spTree>
    <p:extLst>
      <p:ext uri="{BB962C8B-B14F-4D97-AF65-F5344CB8AC3E}">
        <p14:creationId xmlns:p14="http://schemas.microsoft.com/office/powerpoint/2010/main" xmlns="" val="7489976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1ECC45C-5D12-4DD3-9473-0EF49FD8D413}"/>
              </a:ext>
            </a:extLst>
          </p:cNvPr>
          <p:cNvSpPr>
            <a:spLocks noGrp="1"/>
          </p:cNvSpPr>
          <p:nvPr>
            <p:ph type="title"/>
          </p:nvPr>
        </p:nvSpPr>
        <p:spPr/>
        <p:txBody>
          <a:bodyPr/>
          <a:lstStyle/>
          <a:p>
            <a:pPr algn="l"/>
            <a:r>
              <a:rPr lang="zh-CN" altLang="en-US" dirty="0"/>
              <a:t>金融不良债权转让后的相关问题</a:t>
            </a:r>
          </a:p>
        </p:txBody>
      </p:sp>
      <p:sp>
        <p:nvSpPr>
          <p:cNvPr id="3" name="内容占位符 2">
            <a:extLst>
              <a:ext uri="{FF2B5EF4-FFF2-40B4-BE49-F238E27FC236}">
                <a16:creationId xmlns:a16="http://schemas.microsoft.com/office/drawing/2014/main" xmlns="" id="{19747107-795D-4771-8AC7-2ACDD6D0C300}"/>
              </a:ext>
            </a:extLst>
          </p:cNvPr>
          <p:cNvSpPr>
            <a:spLocks noGrp="1"/>
          </p:cNvSpPr>
          <p:nvPr>
            <p:ph idx="1"/>
          </p:nvPr>
        </p:nvSpPr>
        <p:spPr/>
        <p:txBody>
          <a:bodyPr/>
          <a:lstStyle/>
          <a:p>
            <a:r>
              <a:rPr lang="en-US" altLang="zh-CN" dirty="0"/>
              <a:t>1</a:t>
            </a:r>
            <a:r>
              <a:rPr lang="zh-CN" altLang="en-US" dirty="0"/>
              <a:t>、申请执行人主体的变更</a:t>
            </a:r>
            <a:endParaRPr lang="en-US" altLang="zh-CN" dirty="0"/>
          </a:p>
          <a:p>
            <a:r>
              <a:rPr lang="en-US" altLang="zh-CN" dirty="0"/>
              <a:t>2</a:t>
            </a:r>
            <a:r>
              <a:rPr lang="zh-CN" altLang="en-US" dirty="0"/>
              <a:t>、海南纪要的适用范围</a:t>
            </a:r>
            <a:endParaRPr lang="en-US" altLang="zh-CN" dirty="0"/>
          </a:p>
          <a:p>
            <a:r>
              <a:rPr lang="en-US" altLang="zh-CN" dirty="0"/>
              <a:t>3</a:t>
            </a:r>
            <a:r>
              <a:rPr lang="zh-CN" altLang="en-US" dirty="0"/>
              <a:t>、罚息、复利是否支持</a:t>
            </a:r>
          </a:p>
        </p:txBody>
      </p:sp>
    </p:spTree>
    <p:extLst>
      <p:ext uri="{BB962C8B-B14F-4D97-AF65-F5344CB8AC3E}">
        <p14:creationId xmlns:p14="http://schemas.microsoft.com/office/powerpoint/2010/main" xmlns="" val="3108721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5B43835-62BB-47AD-9390-0247A781BB8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8B86321B-AC09-4F9B-B43B-4C4121FCED79}"/>
              </a:ext>
            </a:extLst>
          </p:cNvPr>
          <p:cNvSpPr>
            <a:spLocks noGrp="1"/>
          </p:cNvSpPr>
          <p:nvPr>
            <p:ph idx="1"/>
          </p:nvPr>
        </p:nvSpPr>
        <p:spPr/>
        <p:txBody>
          <a:bodyPr/>
          <a:lstStyle/>
          <a:p>
            <a:pPr algn="ctr"/>
            <a:r>
              <a:rPr lang="zh-CN" altLang="en-US" sz="4800" dirty="0"/>
              <a:t>谢谢大家！欢迎探讨！</a:t>
            </a:r>
            <a:endParaRPr lang="en-US" altLang="zh-CN" sz="4800" dirty="0"/>
          </a:p>
          <a:p>
            <a:pPr algn="ctr"/>
            <a:r>
              <a:rPr lang="zh-CN" altLang="en-US" sz="4800" dirty="0"/>
              <a:t>手机</a:t>
            </a:r>
            <a:r>
              <a:rPr lang="en-US" altLang="zh-CN" sz="4800" dirty="0"/>
              <a:t>+</a:t>
            </a:r>
            <a:r>
              <a:rPr lang="zh-CN" altLang="en-US" sz="4800" dirty="0"/>
              <a:t>微信：</a:t>
            </a:r>
            <a:r>
              <a:rPr lang="en-US" altLang="zh-CN" sz="4800" kern="100" dirty="0">
                <a:solidFill>
                  <a:schemeClr val="tx1">
                    <a:lumMod val="85000"/>
                    <a:lumOff val="15000"/>
                  </a:schemeClr>
                </a:solidFill>
                <a:latin typeface="等线 Light" panose="02010600030101010101" pitchFamily="2" charset="-122"/>
                <a:ea typeface="等线 Light" panose="02010600030101010101" pitchFamily="2" charset="-122"/>
                <a:cs typeface="Times New Roman" panose="02020603050405020304" pitchFamily="18" charset="0"/>
              </a:rPr>
              <a:t>13366230651</a:t>
            </a:r>
          </a:p>
          <a:p>
            <a:pPr algn="ctr"/>
            <a:endParaRPr lang="en-US" altLang="zh-CN" sz="4800" dirty="0"/>
          </a:p>
          <a:p>
            <a:pPr algn="ctr"/>
            <a:endParaRPr lang="zh-CN" altLang="en-US" dirty="0"/>
          </a:p>
        </p:txBody>
      </p:sp>
    </p:spTree>
    <p:extLst>
      <p:ext uri="{BB962C8B-B14F-4D97-AF65-F5344CB8AC3E}">
        <p14:creationId xmlns:p14="http://schemas.microsoft.com/office/powerpoint/2010/main" xmlns="" val="2859030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9BA1D0C-3AF0-44ED-A295-6A15067A5B44}"/>
              </a:ext>
            </a:extLst>
          </p:cNvPr>
          <p:cNvSpPr>
            <a:spLocks noGrp="1"/>
          </p:cNvSpPr>
          <p:nvPr>
            <p:ph type="title"/>
          </p:nvPr>
        </p:nvSpPr>
        <p:spPr/>
        <p:txBody>
          <a:bodyPr/>
          <a:lstStyle/>
          <a:p>
            <a:pPr algn="l"/>
            <a:r>
              <a:rPr lang="en-US" altLang="zh-CN" dirty="0"/>
              <a:t>1</a:t>
            </a:r>
            <a:r>
              <a:rPr lang="zh-CN" altLang="en-US" dirty="0"/>
              <a:t>、“</a:t>
            </a:r>
            <a:r>
              <a:rPr lang="en-US" altLang="zh-CN" dirty="0">
                <a:effectLst/>
              </a:rPr>
              <a:t>50</a:t>
            </a:r>
            <a:r>
              <a:rPr lang="zh-CN" altLang="en-US" dirty="0">
                <a:effectLst/>
              </a:rPr>
              <a:t>亿以下案件不上高院</a:t>
            </a:r>
            <a:r>
              <a:rPr lang="zh-CN" altLang="en-US" dirty="0"/>
              <a:t>”之解读</a:t>
            </a:r>
          </a:p>
        </p:txBody>
      </p:sp>
      <p:sp>
        <p:nvSpPr>
          <p:cNvPr id="3" name="内容占位符 2">
            <a:extLst>
              <a:ext uri="{FF2B5EF4-FFF2-40B4-BE49-F238E27FC236}">
                <a16:creationId xmlns:a16="http://schemas.microsoft.com/office/drawing/2014/main" xmlns="" id="{35AE94AC-5C66-4966-98F5-E9ED482A8283}"/>
              </a:ext>
            </a:extLst>
          </p:cNvPr>
          <p:cNvSpPr>
            <a:spLocks noGrp="1"/>
          </p:cNvSpPr>
          <p:nvPr>
            <p:ph idx="1"/>
          </p:nvPr>
        </p:nvSpPr>
        <p:spPr/>
        <p:txBody>
          <a:bodyPr/>
          <a:lstStyle/>
          <a:p>
            <a:r>
              <a:rPr lang="en-US" altLang="zh-CN" dirty="0"/>
              <a:t>d</a:t>
            </a:r>
            <a:r>
              <a:rPr lang="zh-CN" altLang="en-US" dirty="0"/>
              <a:t>重大转变</a:t>
            </a:r>
            <a:r>
              <a:rPr lang="en-US" altLang="zh-CN" dirty="0"/>
              <a:t>----</a:t>
            </a:r>
          </a:p>
          <a:p>
            <a:r>
              <a:rPr lang="zh-CN" altLang="en-US" dirty="0">
                <a:effectLst/>
              </a:rPr>
              <a:t>首先，高院基本不再审理一审案件（全国超</a:t>
            </a:r>
            <a:r>
              <a:rPr lang="en-US" altLang="zh-CN" dirty="0">
                <a:effectLst/>
              </a:rPr>
              <a:t>50</a:t>
            </a:r>
            <a:r>
              <a:rPr lang="zh-CN" altLang="en-US" dirty="0">
                <a:effectLst/>
              </a:rPr>
              <a:t>亿案件年度不超过</a:t>
            </a:r>
            <a:r>
              <a:rPr lang="en-US" altLang="zh-CN" dirty="0">
                <a:effectLst/>
              </a:rPr>
              <a:t>10</a:t>
            </a:r>
            <a:r>
              <a:rPr lang="zh-CN" altLang="en-US" dirty="0">
                <a:effectLst/>
              </a:rPr>
              <a:t>件）</a:t>
            </a:r>
            <a:endParaRPr lang="en-US" altLang="zh-CN" dirty="0">
              <a:effectLst/>
            </a:endParaRPr>
          </a:p>
          <a:p>
            <a:r>
              <a:rPr lang="en-US" altLang="zh-CN" dirty="0">
                <a:effectLst/>
              </a:rPr>
              <a:t>----</a:t>
            </a:r>
            <a:r>
              <a:rPr lang="zh-CN" altLang="en-US" dirty="0">
                <a:effectLst/>
              </a:rPr>
              <a:t>高院无事可做否？</a:t>
            </a:r>
            <a:r>
              <a:rPr lang="en-US" altLang="zh-CN" dirty="0">
                <a:effectLst/>
              </a:rPr>
              <a:t>----</a:t>
            </a:r>
            <a:r>
              <a:rPr lang="zh-CN" altLang="en-US" dirty="0">
                <a:effectLst/>
              </a:rPr>
              <a:t>最高法院对高院职能定位一直以来的要求</a:t>
            </a:r>
            <a:r>
              <a:rPr lang="en-US" altLang="zh-CN" dirty="0">
                <a:effectLst/>
              </a:rPr>
              <a:t>----</a:t>
            </a:r>
            <a:r>
              <a:rPr lang="zh-CN" altLang="en-US" dirty="0">
                <a:effectLst/>
              </a:rPr>
              <a:t>执行案件早已如此</a:t>
            </a:r>
            <a:endParaRPr lang="en-US" altLang="zh-CN" dirty="0">
              <a:effectLst/>
            </a:endParaRPr>
          </a:p>
          <a:p>
            <a:r>
              <a:rPr lang="zh-CN" altLang="en-US" dirty="0">
                <a:effectLst/>
              </a:rPr>
              <a:t>其次，最高法院基本不再审理二审案件</a:t>
            </a:r>
            <a:endParaRPr lang="en-US" altLang="zh-CN" dirty="0">
              <a:effectLst/>
            </a:endParaRPr>
          </a:p>
          <a:p>
            <a:r>
              <a:rPr lang="en-US" altLang="zh-CN" dirty="0">
                <a:effectLst/>
              </a:rPr>
              <a:t>----</a:t>
            </a:r>
            <a:r>
              <a:rPr lang="zh-CN" altLang="en-US" dirty="0">
                <a:effectLst/>
              </a:rPr>
              <a:t>最高法院无事可做否？</a:t>
            </a:r>
            <a:r>
              <a:rPr lang="en-US" altLang="zh-CN" dirty="0">
                <a:effectLst/>
              </a:rPr>
              <a:t>----</a:t>
            </a:r>
            <a:r>
              <a:rPr lang="zh-CN" altLang="en-US" dirty="0">
                <a:effectLst/>
              </a:rPr>
              <a:t>办案为次要任务之一</a:t>
            </a:r>
            <a:r>
              <a:rPr lang="en-US" altLang="zh-CN" dirty="0">
                <a:effectLst/>
              </a:rPr>
              <a:t>----</a:t>
            </a:r>
            <a:r>
              <a:rPr lang="zh-CN" altLang="en-US" dirty="0">
                <a:effectLst/>
              </a:rPr>
              <a:t>二审案件量本身只占</a:t>
            </a:r>
            <a:r>
              <a:rPr lang="en-US" altLang="zh-CN" dirty="0">
                <a:effectLst/>
              </a:rPr>
              <a:t>2-3%</a:t>
            </a:r>
          </a:p>
          <a:p>
            <a:r>
              <a:rPr lang="zh-CN" altLang="en-US" dirty="0">
                <a:effectLst/>
              </a:rPr>
              <a:t>再次，中院管辖标的大幅提高</a:t>
            </a:r>
            <a:r>
              <a:rPr lang="en-US" altLang="zh-CN" dirty="0">
                <a:effectLst/>
              </a:rPr>
              <a:t>----</a:t>
            </a:r>
            <a:r>
              <a:rPr lang="zh-CN" altLang="en-US" dirty="0">
                <a:effectLst/>
              </a:rPr>
              <a:t>上限一律提高至</a:t>
            </a:r>
            <a:r>
              <a:rPr lang="en-US" altLang="zh-CN" dirty="0">
                <a:effectLst/>
              </a:rPr>
              <a:t>50</a:t>
            </a:r>
            <a:r>
              <a:rPr lang="zh-CN" altLang="en-US" dirty="0">
                <a:effectLst/>
              </a:rPr>
              <a:t>亿，至少十倍</a:t>
            </a:r>
            <a:endParaRPr lang="en-US" altLang="zh-CN" dirty="0">
              <a:effectLst/>
            </a:endParaRPr>
          </a:p>
          <a:p>
            <a:r>
              <a:rPr lang="en-US" altLang="zh-CN" dirty="0">
                <a:effectLst/>
              </a:rPr>
              <a:t>----</a:t>
            </a:r>
            <a:r>
              <a:rPr lang="zh-CN" altLang="en-US" dirty="0">
                <a:effectLst/>
              </a:rPr>
              <a:t>案件不出省</a:t>
            </a:r>
            <a:r>
              <a:rPr lang="en-US" altLang="zh-CN" dirty="0">
                <a:effectLst/>
              </a:rPr>
              <a:t>----</a:t>
            </a:r>
            <a:r>
              <a:rPr lang="zh-CN" altLang="en-US" dirty="0">
                <a:effectLst/>
              </a:rPr>
              <a:t>地方保护的担忧（量本不大）</a:t>
            </a:r>
            <a:r>
              <a:rPr lang="en-US" altLang="zh-CN" dirty="0">
                <a:effectLst/>
              </a:rPr>
              <a:t>----</a:t>
            </a:r>
            <a:r>
              <a:rPr lang="zh-CN" altLang="en-US" dirty="0">
                <a:effectLst/>
              </a:rPr>
              <a:t>审理水平的担忧（再审标准的扩大化）</a:t>
            </a:r>
            <a:endParaRPr lang="zh-CN" altLang="en-US" dirty="0"/>
          </a:p>
          <a:p>
            <a:endParaRPr lang="zh-CN" altLang="en-US" dirty="0"/>
          </a:p>
        </p:txBody>
      </p:sp>
    </p:spTree>
    <p:extLst>
      <p:ext uri="{BB962C8B-B14F-4D97-AF65-F5344CB8AC3E}">
        <p14:creationId xmlns:p14="http://schemas.microsoft.com/office/powerpoint/2010/main" xmlns="" val="1561457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2FBD097-0565-40DB-9E4F-6F0658316304}"/>
              </a:ext>
            </a:extLst>
          </p:cNvPr>
          <p:cNvSpPr>
            <a:spLocks noGrp="1"/>
          </p:cNvSpPr>
          <p:nvPr>
            <p:ph type="title"/>
          </p:nvPr>
        </p:nvSpPr>
        <p:spPr/>
        <p:txBody>
          <a:bodyPr/>
          <a:lstStyle/>
          <a:p>
            <a:pPr algn="l"/>
            <a:r>
              <a:rPr lang="en-US" altLang="zh-CN" dirty="0"/>
              <a:t>2</a:t>
            </a:r>
            <a:r>
              <a:rPr lang="zh-CN" altLang="en-US" dirty="0"/>
              <a:t>、“三加一”式的诉讼审级机制</a:t>
            </a:r>
          </a:p>
        </p:txBody>
      </p:sp>
      <p:sp>
        <p:nvSpPr>
          <p:cNvPr id="3" name="内容占位符 2">
            <a:extLst>
              <a:ext uri="{FF2B5EF4-FFF2-40B4-BE49-F238E27FC236}">
                <a16:creationId xmlns:a16="http://schemas.microsoft.com/office/drawing/2014/main" xmlns="" id="{3032E3DE-C6E9-44AF-9234-283539B09C96}"/>
              </a:ext>
            </a:extLst>
          </p:cNvPr>
          <p:cNvSpPr>
            <a:spLocks noGrp="1"/>
          </p:cNvSpPr>
          <p:nvPr>
            <p:ph idx="1"/>
          </p:nvPr>
        </p:nvSpPr>
        <p:spPr/>
        <p:txBody>
          <a:bodyPr>
            <a:normAutofit fontScale="77500" lnSpcReduction="20000"/>
          </a:bodyPr>
          <a:lstStyle/>
          <a:p>
            <a:r>
              <a:rPr lang="en-US" altLang="zh-CN" dirty="0"/>
              <a:t>a</a:t>
            </a:r>
            <a:r>
              <a:rPr lang="zh-CN" altLang="en-US" dirty="0"/>
              <a:t>中国民事诉讼实行二审终审制？</a:t>
            </a:r>
            <a:r>
              <a:rPr lang="en-US" altLang="zh-CN" dirty="0"/>
              <a:t>----</a:t>
            </a:r>
            <a:r>
              <a:rPr lang="zh-CN" altLang="en-US" dirty="0"/>
              <a:t>实际上的“准三审制”架构</a:t>
            </a:r>
            <a:endParaRPr lang="en-US" altLang="zh-CN" dirty="0"/>
          </a:p>
          <a:p>
            <a:r>
              <a:rPr lang="zh-CN" altLang="en-US" dirty="0"/>
              <a:t>首先，民诉法</a:t>
            </a:r>
            <a:r>
              <a:rPr lang="en-US" altLang="zh-CN" dirty="0"/>
              <a:t>199</a:t>
            </a:r>
            <a:r>
              <a:rPr lang="zh-CN" altLang="en-US" dirty="0"/>
              <a:t>条实行上提一级的“直通车”再审机制</a:t>
            </a:r>
            <a:endParaRPr lang="en-US" altLang="zh-CN" dirty="0"/>
          </a:p>
          <a:p>
            <a:r>
              <a:rPr lang="zh-CN" altLang="en-US" dirty="0"/>
              <a:t>其次，民诉法</a:t>
            </a:r>
            <a:r>
              <a:rPr lang="en-US" altLang="zh-CN" dirty="0"/>
              <a:t>200</a:t>
            </a:r>
            <a:r>
              <a:rPr lang="zh-CN" altLang="en-US" dirty="0"/>
              <a:t>条的再审标准弹性较大</a:t>
            </a:r>
            <a:endParaRPr lang="en-US" altLang="zh-CN" dirty="0"/>
          </a:p>
          <a:p>
            <a:r>
              <a:rPr lang="zh-CN" altLang="en-US" dirty="0"/>
              <a:t>再次，再审审查</a:t>
            </a:r>
            <a:r>
              <a:rPr lang="en-US" altLang="zh-CN" dirty="0"/>
              <a:t>+</a:t>
            </a:r>
            <a:r>
              <a:rPr lang="zh-CN" altLang="en-US" dirty="0"/>
              <a:t>再审审理的准三审机制</a:t>
            </a:r>
            <a:endParaRPr lang="en-US" altLang="zh-CN" dirty="0"/>
          </a:p>
          <a:p>
            <a:r>
              <a:rPr lang="zh-CN" altLang="en-US" dirty="0"/>
              <a:t>第四，再审（提审与指令再审）率及再审改判率提高趋势非常明显</a:t>
            </a:r>
            <a:r>
              <a:rPr lang="en-US" altLang="zh-CN" dirty="0"/>
              <a:t>----</a:t>
            </a:r>
            <a:r>
              <a:rPr lang="zh-CN" altLang="en-US" dirty="0"/>
              <a:t>六巡的</a:t>
            </a:r>
            <a:r>
              <a:rPr lang="en-US" altLang="zh-CN" dirty="0"/>
              <a:t>40%</a:t>
            </a:r>
            <a:r>
              <a:rPr lang="zh-CN" altLang="en-US" dirty="0"/>
              <a:t>撤改率</a:t>
            </a:r>
            <a:endParaRPr lang="en-US" altLang="zh-CN" dirty="0"/>
          </a:p>
          <a:p>
            <a:r>
              <a:rPr lang="zh-CN" altLang="en-US" dirty="0"/>
              <a:t>最后，即使准三审后，民诉法</a:t>
            </a:r>
            <a:r>
              <a:rPr lang="en-US" altLang="zh-CN" dirty="0"/>
              <a:t>198</a:t>
            </a:r>
            <a:r>
              <a:rPr lang="zh-CN" altLang="en-US" dirty="0"/>
              <a:t>条的“院长发现程序”并非难以提起</a:t>
            </a:r>
            <a:r>
              <a:rPr lang="en-US" altLang="zh-CN" dirty="0"/>
              <a:t>----</a:t>
            </a:r>
            <a:r>
              <a:rPr lang="zh-CN" altLang="en-US" dirty="0"/>
              <a:t>最高法院部分案件必须提起审判监督</a:t>
            </a:r>
            <a:endParaRPr lang="en-US" altLang="zh-CN" dirty="0"/>
          </a:p>
          <a:p>
            <a:r>
              <a:rPr lang="en-US" altLang="zh-CN" dirty="0"/>
              <a:t>b</a:t>
            </a:r>
            <a:r>
              <a:rPr lang="zh-CN" altLang="en-US" dirty="0"/>
              <a:t>检察监督机制的日趋规范化与扩大化</a:t>
            </a:r>
            <a:endParaRPr lang="en-US" altLang="zh-CN" dirty="0"/>
          </a:p>
          <a:p>
            <a:r>
              <a:rPr lang="zh-CN" altLang="en-US" dirty="0"/>
              <a:t>首先，基本机制</a:t>
            </a:r>
            <a:r>
              <a:rPr lang="en-US" altLang="zh-CN" dirty="0"/>
              <a:t>----</a:t>
            </a:r>
            <a:r>
              <a:rPr lang="zh-CN" altLang="en-US" dirty="0"/>
              <a:t>抗诉与检察建议</a:t>
            </a:r>
            <a:endParaRPr lang="en-US" altLang="zh-CN" dirty="0"/>
          </a:p>
          <a:p>
            <a:r>
              <a:rPr lang="zh-CN" altLang="en-US" dirty="0"/>
              <a:t>其次，人民法院审判监督程序的前置</a:t>
            </a:r>
            <a:r>
              <a:rPr lang="en-US" altLang="zh-CN" dirty="0"/>
              <a:t>----</a:t>
            </a:r>
            <a:r>
              <a:rPr lang="zh-CN" altLang="en-US" dirty="0"/>
              <a:t>“加一”</a:t>
            </a:r>
          </a:p>
        </p:txBody>
      </p:sp>
    </p:spTree>
    <p:extLst>
      <p:ext uri="{BB962C8B-B14F-4D97-AF65-F5344CB8AC3E}">
        <p14:creationId xmlns:p14="http://schemas.microsoft.com/office/powerpoint/2010/main" xmlns="" val="1795435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57F0AF1-EE89-4950-93A1-3F57F55116E1}"/>
              </a:ext>
            </a:extLst>
          </p:cNvPr>
          <p:cNvSpPr>
            <a:spLocks noGrp="1"/>
          </p:cNvSpPr>
          <p:nvPr>
            <p:ph type="title"/>
          </p:nvPr>
        </p:nvSpPr>
        <p:spPr/>
        <p:txBody>
          <a:bodyPr/>
          <a:lstStyle/>
          <a:p>
            <a:pPr algn="l"/>
            <a:r>
              <a:rPr lang="en-US" altLang="zh-CN" dirty="0"/>
              <a:t>3</a:t>
            </a:r>
            <a:r>
              <a:rPr lang="zh-CN" altLang="en-US" dirty="0"/>
              <a:t>、最高法院民商事案件办理机制</a:t>
            </a:r>
          </a:p>
        </p:txBody>
      </p:sp>
      <p:sp>
        <p:nvSpPr>
          <p:cNvPr id="3" name="内容占位符 2">
            <a:extLst>
              <a:ext uri="{FF2B5EF4-FFF2-40B4-BE49-F238E27FC236}">
                <a16:creationId xmlns:a16="http://schemas.microsoft.com/office/drawing/2014/main" xmlns="" id="{2389304F-8093-422B-980D-ABC7705A9B3E}"/>
              </a:ext>
            </a:extLst>
          </p:cNvPr>
          <p:cNvSpPr>
            <a:spLocks noGrp="1"/>
          </p:cNvSpPr>
          <p:nvPr>
            <p:ph idx="1"/>
          </p:nvPr>
        </p:nvSpPr>
        <p:spPr/>
        <p:txBody>
          <a:bodyPr>
            <a:normAutofit fontScale="92500" lnSpcReduction="10000"/>
          </a:bodyPr>
          <a:lstStyle/>
          <a:p>
            <a:r>
              <a:rPr lang="en-US" altLang="zh-CN" dirty="0"/>
              <a:t>a</a:t>
            </a:r>
            <a:r>
              <a:rPr lang="zh-CN" altLang="en-US" dirty="0"/>
              <a:t>主要办案庭办的功能设置</a:t>
            </a:r>
            <a:r>
              <a:rPr lang="en-US" altLang="zh-CN" dirty="0"/>
              <a:t>----</a:t>
            </a:r>
          </a:p>
          <a:p>
            <a:r>
              <a:rPr lang="zh-CN" altLang="en-US" dirty="0"/>
              <a:t>立案庭</a:t>
            </a:r>
            <a:r>
              <a:rPr lang="en-US" altLang="zh-CN" dirty="0"/>
              <a:t>----</a:t>
            </a:r>
            <a:r>
              <a:rPr lang="zh-CN" altLang="en-US" dirty="0"/>
              <a:t>管辖权异议、不予受理、驳回起诉的二审、再审</a:t>
            </a:r>
            <a:endParaRPr lang="en-US" altLang="zh-CN" dirty="0"/>
          </a:p>
          <a:p>
            <a:r>
              <a:rPr lang="zh-CN" altLang="en-US" dirty="0"/>
              <a:t>民一庭</a:t>
            </a:r>
            <a:r>
              <a:rPr lang="en-US" altLang="zh-CN" dirty="0"/>
              <a:t>----</a:t>
            </a:r>
            <a:r>
              <a:rPr lang="zh-CN" altLang="en-US" dirty="0"/>
              <a:t>民间借贷、建设工程以及一方为自然人的合同</a:t>
            </a:r>
            <a:endParaRPr lang="en-US" altLang="zh-CN" dirty="0"/>
          </a:p>
          <a:p>
            <a:r>
              <a:rPr lang="zh-CN" altLang="en-US" dirty="0"/>
              <a:t>民二庭</a:t>
            </a:r>
            <a:r>
              <a:rPr lang="en-US" altLang="zh-CN" dirty="0"/>
              <a:t>----</a:t>
            </a:r>
            <a:r>
              <a:rPr lang="zh-CN" altLang="en-US" dirty="0"/>
              <a:t>双方为企业的合同，金融、证券、股权等传统商事案件</a:t>
            </a:r>
            <a:endParaRPr lang="en-US" altLang="zh-CN" dirty="0"/>
          </a:p>
          <a:p>
            <a:r>
              <a:rPr lang="zh-CN" altLang="en-US" dirty="0"/>
              <a:t>民三庭</a:t>
            </a:r>
            <a:r>
              <a:rPr lang="en-US" altLang="zh-CN" dirty="0"/>
              <a:t>----</a:t>
            </a:r>
            <a:r>
              <a:rPr lang="zh-CN" altLang="en-US" dirty="0"/>
              <a:t>知识产权再审案件</a:t>
            </a:r>
            <a:endParaRPr lang="en-US" altLang="zh-CN" dirty="0"/>
          </a:p>
          <a:p>
            <a:r>
              <a:rPr lang="zh-CN" altLang="en-US" dirty="0"/>
              <a:t>民四庭</a:t>
            </a:r>
            <a:r>
              <a:rPr lang="en-US" altLang="zh-CN" dirty="0"/>
              <a:t>----</a:t>
            </a:r>
            <a:r>
              <a:rPr lang="zh-CN" altLang="en-US" dirty="0"/>
              <a:t>涉外商事与海商海事（港澳除外）</a:t>
            </a:r>
            <a:endParaRPr lang="en-US" altLang="zh-CN" dirty="0"/>
          </a:p>
          <a:p>
            <a:r>
              <a:rPr lang="zh-CN" altLang="en-US" dirty="0"/>
              <a:t>审监庭</a:t>
            </a:r>
            <a:r>
              <a:rPr lang="en-US" altLang="zh-CN" dirty="0"/>
              <a:t>----</a:t>
            </a:r>
            <a:r>
              <a:rPr lang="zh-CN" altLang="en-US" dirty="0"/>
              <a:t>本院二审案件的再审案件</a:t>
            </a:r>
            <a:endParaRPr lang="en-US" altLang="zh-CN" dirty="0"/>
          </a:p>
          <a:p>
            <a:r>
              <a:rPr lang="zh-CN" altLang="en-US" dirty="0"/>
              <a:t>知识产权法庭</a:t>
            </a:r>
            <a:r>
              <a:rPr lang="en-US" altLang="zh-CN" dirty="0"/>
              <a:t>----</a:t>
            </a:r>
            <a:r>
              <a:rPr lang="zh-CN" altLang="en-US" dirty="0">
                <a:effectLst/>
              </a:rPr>
              <a:t>专利等专业技术性较强的知识产权上诉案件</a:t>
            </a:r>
            <a:r>
              <a:rPr lang="en-US" altLang="zh-CN" dirty="0">
                <a:effectLst/>
              </a:rPr>
              <a:t>----</a:t>
            </a:r>
            <a:r>
              <a:rPr lang="zh-CN" altLang="en-US" dirty="0">
                <a:effectLst/>
              </a:rPr>
              <a:t>再审仍在民三庭</a:t>
            </a:r>
            <a:endParaRPr lang="zh-CN" altLang="en-US" dirty="0"/>
          </a:p>
        </p:txBody>
      </p:sp>
    </p:spTree>
    <p:extLst>
      <p:ext uri="{BB962C8B-B14F-4D97-AF65-F5344CB8AC3E}">
        <p14:creationId xmlns:p14="http://schemas.microsoft.com/office/powerpoint/2010/main" xmlns="" val="1613002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9547593-9923-439D-AD35-B6B32601EA4E}"/>
              </a:ext>
            </a:extLst>
          </p:cNvPr>
          <p:cNvSpPr>
            <a:spLocks noGrp="1"/>
          </p:cNvSpPr>
          <p:nvPr>
            <p:ph type="title"/>
          </p:nvPr>
        </p:nvSpPr>
        <p:spPr/>
        <p:txBody>
          <a:bodyPr/>
          <a:lstStyle/>
          <a:p>
            <a:pPr algn="l"/>
            <a:r>
              <a:rPr lang="en-US" altLang="zh-CN" dirty="0"/>
              <a:t>3</a:t>
            </a:r>
            <a:r>
              <a:rPr lang="zh-CN" altLang="en-US" dirty="0"/>
              <a:t>、最高法院民商事案件办理机制</a:t>
            </a:r>
          </a:p>
        </p:txBody>
      </p:sp>
      <p:sp>
        <p:nvSpPr>
          <p:cNvPr id="3" name="内容占位符 2">
            <a:extLst>
              <a:ext uri="{FF2B5EF4-FFF2-40B4-BE49-F238E27FC236}">
                <a16:creationId xmlns:a16="http://schemas.microsoft.com/office/drawing/2014/main" xmlns="" id="{73221E62-7055-48DB-824A-31DBEA17CCBD}"/>
              </a:ext>
            </a:extLst>
          </p:cNvPr>
          <p:cNvSpPr>
            <a:spLocks noGrp="1"/>
          </p:cNvSpPr>
          <p:nvPr>
            <p:ph idx="1"/>
          </p:nvPr>
        </p:nvSpPr>
        <p:spPr/>
        <p:txBody>
          <a:bodyPr>
            <a:normAutofit fontScale="77500" lnSpcReduction="20000"/>
          </a:bodyPr>
          <a:lstStyle/>
          <a:p>
            <a:r>
              <a:rPr lang="en-US" altLang="zh-CN" dirty="0"/>
              <a:t>b</a:t>
            </a:r>
            <a:r>
              <a:rPr lang="zh-CN" altLang="en-US" dirty="0"/>
              <a:t>六个巡回法庭的设置</a:t>
            </a:r>
            <a:r>
              <a:rPr lang="en-US" altLang="zh-CN" dirty="0"/>
              <a:t>----</a:t>
            </a:r>
            <a:r>
              <a:rPr lang="zh-CN" altLang="en-US" dirty="0"/>
              <a:t>本部表面上较少承担办案任务，实际上主要办案庭办仍需办理大量案件</a:t>
            </a:r>
            <a:endParaRPr lang="en-US" altLang="zh-CN" dirty="0"/>
          </a:p>
          <a:p>
            <a:r>
              <a:rPr lang="en-US" altLang="zh-CN" dirty="0"/>
              <a:t>c</a:t>
            </a:r>
            <a:r>
              <a:rPr lang="zh-CN" altLang="en-US" dirty="0"/>
              <a:t>员额法官团队的“独立行使审判权”</a:t>
            </a:r>
            <a:endParaRPr lang="en-US" altLang="zh-CN" dirty="0"/>
          </a:p>
          <a:p>
            <a:r>
              <a:rPr lang="zh-CN" altLang="en-US" dirty="0"/>
              <a:t>其一，合议庭意见一致，依次签发，不再报批</a:t>
            </a:r>
            <a:endParaRPr lang="en-US" altLang="zh-CN" dirty="0"/>
          </a:p>
          <a:p>
            <a:r>
              <a:rPr lang="zh-CN" altLang="en-US" dirty="0"/>
              <a:t>其二，合议庭意见不一致，按多数意见签发，不再报批</a:t>
            </a:r>
            <a:endParaRPr lang="en-US" altLang="zh-CN" dirty="0"/>
          </a:p>
          <a:p>
            <a:r>
              <a:rPr lang="zh-CN" altLang="en-US" dirty="0"/>
              <a:t>其三，合议庭意见不一致，合议庭成员建议提交法官会议讨论，讨论后复议，按复议意见依次签发</a:t>
            </a:r>
            <a:endParaRPr lang="en-US" altLang="zh-CN" dirty="0"/>
          </a:p>
          <a:p>
            <a:r>
              <a:rPr lang="zh-CN" altLang="en-US" dirty="0"/>
              <a:t>其四，法官会议讨论意见重大分歧，报审委会讨论或决定，合议庭按照讨论意见复议，或按照决定起草文书</a:t>
            </a:r>
            <a:endParaRPr lang="en-US" altLang="zh-CN" dirty="0"/>
          </a:p>
          <a:p>
            <a:r>
              <a:rPr lang="zh-CN" altLang="en-US" dirty="0"/>
              <a:t>其五，审判长由承办法官担任</a:t>
            </a:r>
            <a:endParaRPr lang="en-US" altLang="zh-CN" dirty="0"/>
          </a:p>
          <a:p>
            <a:r>
              <a:rPr lang="en-US" altLang="zh-CN" dirty="0"/>
              <a:t>d</a:t>
            </a:r>
            <a:r>
              <a:rPr lang="zh-CN" altLang="en-US" dirty="0"/>
              <a:t>审委会机制</a:t>
            </a:r>
            <a:r>
              <a:rPr lang="en-US" altLang="zh-CN" dirty="0"/>
              <a:t>----</a:t>
            </a:r>
            <a:r>
              <a:rPr lang="zh-CN" altLang="en-US" dirty="0"/>
              <a:t>专委会与审委会</a:t>
            </a:r>
            <a:r>
              <a:rPr lang="en-US" altLang="zh-CN" dirty="0"/>
              <a:t>----</a:t>
            </a:r>
            <a:r>
              <a:rPr lang="zh-CN" altLang="en-US" dirty="0"/>
              <a:t>讨论与决定</a:t>
            </a:r>
            <a:endParaRPr lang="en-US" altLang="zh-CN" dirty="0"/>
          </a:p>
          <a:p>
            <a:r>
              <a:rPr lang="en-US" altLang="zh-CN" dirty="0"/>
              <a:t>e</a:t>
            </a:r>
            <a:r>
              <a:rPr lang="zh-CN" altLang="en-US" dirty="0"/>
              <a:t>员额法官与法官助理的协作</a:t>
            </a:r>
            <a:r>
              <a:rPr lang="en-US" altLang="zh-CN" dirty="0"/>
              <a:t>----</a:t>
            </a:r>
            <a:r>
              <a:rPr lang="zh-CN" altLang="en-US" dirty="0"/>
              <a:t>四人合议制</a:t>
            </a:r>
            <a:endParaRPr lang="en-US" altLang="zh-CN" dirty="0"/>
          </a:p>
          <a:p>
            <a:endParaRPr lang="zh-CN" altLang="en-US" dirty="0"/>
          </a:p>
        </p:txBody>
      </p:sp>
    </p:spTree>
    <p:extLst>
      <p:ext uri="{BB962C8B-B14F-4D97-AF65-F5344CB8AC3E}">
        <p14:creationId xmlns:p14="http://schemas.microsoft.com/office/powerpoint/2010/main" xmlns="" val="4186989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469C106-5A30-4843-936B-DFE9FBBFE2DF}"/>
              </a:ext>
            </a:extLst>
          </p:cNvPr>
          <p:cNvSpPr>
            <a:spLocks noGrp="1"/>
          </p:cNvSpPr>
          <p:nvPr>
            <p:ph type="title"/>
          </p:nvPr>
        </p:nvSpPr>
        <p:spPr/>
        <p:txBody>
          <a:bodyPr/>
          <a:lstStyle/>
          <a:p>
            <a:pPr algn="l"/>
            <a:r>
              <a:rPr lang="en-US" altLang="zh-CN" dirty="0"/>
              <a:t>3</a:t>
            </a:r>
            <a:r>
              <a:rPr lang="zh-CN" altLang="en-US" dirty="0"/>
              <a:t>、最高法院民商事案件办理机制</a:t>
            </a:r>
          </a:p>
        </p:txBody>
      </p:sp>
      <p:sp>
        <p:nvSpPr>
          <p:cNvPr id="3" name="内容占位符 2">
            <a:extLst>
              <a:ext uri="{FF2B5EF4-FFF2-40B4-BE49-F238E27FC236}">
                <a16:creationId xmlns:a16="http://schemas.microsoft.com/office/drawing/2014/main" xmlns="" id="{B3E18925-3C71-42AC-9168-193172A1453D}"/>
              </a:ext>
            </a:extLst>
          </p:cNvPr>
          <p:cNvSpPr>
            <a:spLocks noGrp="1"/>
          </p:cNvSpPr>
          <p:nvPr>
            <p:ph idx="1"/>
          </p:nvPr>
        </p:nvSpPr>
        <p:spPr>
          <a:xfrm>
            <a:off x="913795" y="1935921"/>
            <a:ext cx="10353762" cy="3695136"/>
          </a:xfrm>
        </p:spPr>
        <p:txBody>
          <a:bodyPr>
            <a:normAutofit lnSpcReduction="10000"/>
          </a:bodyPr>
          <a:lstStyle/>
          <a:p>
            <a:r>
              <a:rPr lang="en-US" altLang="zh-CN" dirty="0"/>
              <a:t>f</a:t>
            </a:r>
            <a:r>
              <a:rPr lang="zh-CN" altLang="en-US" dirty="0"/>
              <a:t>审限的法定与灵活性</a:t>
            </a:r>
            <a:endParaRPr lang="en-US" altLang="zh-CN" dirty="0"/>
          </a:p>
          <a:p>
            <a:r>
              <a:rPr lang="en-US" altLang="zh-CN" dirty="0"/>
              <a:t>h</a:t>
            </a:r>
            <a:r>
              <a:rPr lang="zh-CN" altLang="en-US" dirty="0"/>
              <a:t>专家论证意见的可有可无</a:t>
            </a:r>
            <a:endParaRPr lang="en-US" altLang="zh-CN" dirty="0"/>
          </a:p>
          <a:p>
            <a:r>
              <a:rPr lang="en-US" altLang="zh-CN" dirty="0" err="1"/>
              <a:t>i</a:t>
            </a:r>
            <a:r>
              <a:rPr lang="zh-CN" altLang="en-US" dirty="0"/>
              <a:t>年初立案与年终立案的差异比想象中大得多</a:t>
            </a:r>
            <a:endParaRPr lang="en-US" altLang="zh-CN" dirty="0"/>
          </a:p>
          <a:p>
            <a:r>
              <a:rPr lang="en-US" altLang="zh-CN" dirty="0"/>
              <a:t>j</a:t>
            </a:r>
            <a:r>
              <a:rPr lang="zh-CN" altLang="en-US" dirty="0"/>
              <a:t>法律文书的“找点”意义远大于论理</a:t>
            </a:r>
            <a:endParaRPr lang="en-US" altLang="zh-CN" dirty="0"/>
          </a:p>
          <a:p>
            <a:r>
              <a:rPr lang="en-US" altLang="zh-CN" dirty="0"/>
              <a:t>k</a:t>
            </a:r>
            <a:r>
              <a:rPr lang="zh-CN" altLang="en-US" dirty="0"/>
              <a:t>法律文书体例与逻辑，尽量要与法官习惯、思维一致</a:t>
            </a:r>
            <a:endParaRPr lang="en-US" altLang="zh-CN" dirty="0"/>
          </a:p>
          <a:p>
            <a:r>
              <a:rPr lang="en-US" altLang="zh-CN" dirty="0"/>
              <a:t>l</a:t>
            </a:r>
            <a:r>
              <a:rPr lang="zh-CN" altLang="en-US" dirty="0">
                <a:effectLst/>
              </a:rPr>
              <a:t>随机分案为主、指定分案为辅</a:t>
            </a:r>
            <a:endParaRPr lang="en-US" altLang="zh-CN" dirty="0"/>
          </a:p>
          <a:p>
            <a:r>
              <a:rPr lang="en-US" altLang="zh-CN" dirty="0"/>
              <a:t>m</a:t>
            </a:r>
            <a:r>
              <a:rPr lang="zh-CN" altLang="en-US" dirty="0"/>
              <a:t>所谓“最高法院判例”的不可靠性（官方指导性案例另当别论）</a:t>
            </a:r>
            <a:endParaRPr lang="en-US" altLang="zh-CN" dirty="0"/>
          </a:p>
          <a:p>
            <a:r>
              <a:rPr lang="en-US" altLang="zh-CN" dirty="0" err="1"/>
              <a:t>Eg.</a:t>
            </a:r>
            <a:r>
              <a:rPr lang="zh-CN" altLang="en-US" dirty="0"/>
              <a:t>公司对外担保</a:t>
            </a:r>
            <a:r>
              <a:rPr lang="en-US" altLang="zh-CN" dirty="0"/>
              <a:t>/</a:t>
            </a:r>
            <a:r>
              <a:rPr lang="zh-CN" altLang="en-US" dirty="0"/>
              <a:t>对赌协议</a:t>
            </a:r>
          </a:p>
        </p:txBody>
      </p:sp>
    </p:spTree>
    <p:extLst>
      <p:ext uri="{BB962C8B-B14F-4D97-AF65-F5344CB8AC3E}">
        <p14:creationId xmlns:p14="http://schemas.microsoft.com/office/powerpoint/2010/main" xmlns="" val="2572225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60662BD-69ED-450E-A632-6214C1A50214}"/>
              </a:ext>
            </a:extLst>
          </p:cNvPr>
          <p:cNvSpPr>
            <a:spLocks noGrp="1"/>
          </p:cNvSpPr>
          <p:nvPr>
            <p:ph type="title"/>
          </p:nvPr>
        </p:nvSpPr>
        <p:spPr/>
        <p:txBody>
          <a:bodyPr/>
          <a:lstStyle/>
          <a:p>
            <a:pPr algn="l"/>
            <a:r>
              <a:rPr lang="en-US" altLang="zh-CN" dirty="0"/>
              <a:t>4</a:t>
            </a:r>
            <a:r>
              <a:rPr lang="zh-CN" altLang="en-US" dirty="0"/>
              <a:t>、最高法院民商事案件办理机制的新变化</a:t>
            </a:r>
          </a:p>
        </p:txBody>
      </p:sp>
      <p:sp>
        <p:nvSpPr>
          <p:cNvPr id="3" name="内容占位符 2">
            <a:extLst>
              <a:ext uri="{FF2B5EF4-FFF2-40B4-BE49-F238E27FC236}">
                <a16:creationId xmlns:a16="http://schemas.microsoft.com/office/drawing/2014/main" xmlns="" id="{435CA1E7-3BCC-4207-B468-14491BB6B6AA}"/>
              </a:ext>
            </a:extLst>
          </p:cNvPr>
          <p:cNvSpPr>
            <a:spLocks noGrp="1"/>
          </p:cNvSpPr>
          <p:nvPr>
            <p:ph idx="1"/>
          </p:nvPr>
        </p:nvSpPr>
        <p:spPr>
          <a:xfrm>
            <a:off x="913795" y="1623317"/>
            <a:ext cx="10353762" cy="4167883"/>
          </a:xfrm>
        </p:spPr>
        <p:txBody>
          <a:bodyPr>
            <a:normAutofit fontScale="92500" lnSpcReduction="10000"/>
          </a:bodyPr>
          <a:lstStyle/>
          <a:p>
            <a:r>
              <a:rPr lang="en-US" altLang="zh-CN" dirty="0">
                <a:effectLst/>
              </a:rPr>
              <a:t>10</a:t>
            </a:r>
            <a:r>
              <a:rPr lang="zh-CN" altLang="en-US" dirty="0">
                <a:effectLst/>
              </a:rPr>
              <a:t>月</a:t>
            </a:r>
            <a:r>
              <a:rPr lang="en-US" altLang="zh-CN" dirty="0">
                <a:effectLst/>
              </a:rPr>
              <a:t>20</a:t>
            </a:r>
            <a:r>
              <a:rPr lang="zh-CN" altLang="en-US" dirty="0">
                <a:effectLst/>
              </a:rPr>
              <a:t>日</a:t>
            </a:r>
            <a:r>
              <a:rPr lang="en-US" altLang="zh-CN" dirty="0">
                <a:effectLst/>
              </a:rPr>
              <a:t>《</a:t>
            </a:r>
            <a:r>
              <a:rPr lang="zh-CN" altLang="en-US" dirty="0">
                <a:effectLst/>
              </a:rPr>
              <a:t>进一步加强最高人民法院审判监督管理工作的意见（试行）</a:t>
            </a:r>
            <a:r>
              <a:rPr lang="en-US" altLang="zh-CN" dirty="0">
                <a:effectLst/>
              </a:rPr>
              <a:t>》</a:t>
            </a:r>
          </a:p>
          <a:p>
            <a:r>
              <a:rPr lang="en-US" altLang="zh-CN" dirty="0"/>
              <a:t>a</a:t>
            </a:r>
            <a:r>
              <a:rPr lang="zh-CN" altLang="en-US" dirty="0"/>
              <a:t>四类案件</a:t>
            </a:r>
            <a:r>
              <a:rPr lang="zh-CN" altLang="en-US" dirty="0">
                <a:effectLst/>
              </a:rPr>
              <a:t>纳入院庭长审判监督管理范围</a:t>
            </a:r>
            <a:r>
              <a:rPr lang="zh-CN" altLang="en-US" dirty="0"/>
              <a:t>：</a:t>
            </a:r>
            <a:endParaRPr lang="en-US" altLang="zh-CN" dirty="0"/>
          </a:p>
          <a:p>
            <a:r>
              <a:rPr lang="zh-CN" altLang="en-US" dirty="0">
                <a:effectLst/>
              </a:rPr>
              <a:t>其一，涉及群体性纠纷  ；其二，疑难、复杂且在社会上有重大影响 ；其三，与类案判决可能发生冲突；其四，反映法官有违法审判</a:t>
            </a:r>
            <a:endParaRPr lang="en-US" altLang="zh-CN" dirty="0">
              <a:effectLst/>
            </a:endParaRPr>
          </a:p>
          <a:p>
            <a:r>
              <a:rPr lang="en-US" altLang="zh-CN" dirty="0">
                <a:effectLst/>
              </a:rPr>
              <a:t>b</a:t>
            </a:r>
            <a:r>
              <a:rPr lang="zh-CN" altLang="en-US" dirty="0">
                <a:effectLst/>
              </a:rPr>
              <a:t>一般案件直接签发，或复议后依次签发</a:t>
            </a:r>
            <a:r>
              <a:rPr lang="en-US" altLang="zh-CN" dirty="0">
                <a:effectLst/>
              </a:rPr>
              <a:t>/</a:t>
            </a:r>
            <a:r>
              <a:rPr lang="zh-CN" altLang="en-US" dirty="0">
                <a:effectLst/>
              </a:rPr>
              <a:t>四类案件，经法官会议讨论，由合议庭复议，如仍未一致，按多数意见层报院庭长签发或者提交审委讨论</a:t>
            </a:r>
            <a:endParaRPr lang="en-US" altLang="zh-CN" dirty="0">
              <a:effectLst/>
            </a:endParaRPr>
          </a:p>
          <a:p>
            <a:r>
              <a:rPr lang="en-US" altLang="zh-CN" dirty="0">
                <a:effectLst/>
              </a:rPr>
              <a:t>C</a:t>
            </a:r>
            <a:r>
              <a:rPr lang="zh-CN" altLang="en-US" dirty="0">
                <a:effectLst/>
              </a:rPr>
              <a:t>审判长由承办法官担任</a:t>
            </a:r>
            <a:r>
              <a:rPr lang="en-US" altLang="zh-CN" dirty="0">
                <a:effectLst/>
              </a:rPr>
              <a:t>/</a:t>
            </a:r>
            <a:r>
              <a:rPr lang="zh-CN" altLang="en-US" dirty="0">
                <a:effectLst/>
              </a:rPr>
              <a:t>审判长一般由二级以上高级法官担任，或由院庭长指定</a:t>
            </a:r>
            <a:endParaRPr lang="en-US" altLang="zh-CN" dirty="0">
              <a:effectLst/>
            </a:endParaRPr>
          </a:p>
          <a:p>
            <a:r>
              <a:rPr lang="en-US" altLang="zh-CN" dirty="0">
                <a:effectLst/>
              </a:rPr>
              <a:t>d</a:t>
            </a:r>
            <a:r>
              <a:rPr lang="zh-CN" altLang="en-US" dirty="0">
                <a:effectLst/>
              </a:rPr>
              <a:t>严格审限管理</a:t>
            </a:r>
            <a:endParaRPr lang="en-US" altLang="zh-CN" dirty="0">
              <a:effectLst/>
            </a:endParaRPr>
          </a:p>
          <a:p>
            <a:r>
              <a:rPr lang="en-US" altLang="zh-CN" dirty="0">
                <a:effectLst/>
              </a:rPr>
              <a:t>e</a:t>
            </a:r>
            <a:r>
              <a:rPr lang="zh-CN" altLang="en-US" dirty="0">
                <a:effectLst/>
              </a:rPr>
              <a:t>改进送达工作</a:t>
            </a:r>
            <a:endParaRPr lang="en-US" altLang="zh-CN" dirty="0">
              <a:effectLst/>
            </a:endParaRPr>
          </a:p>
          <a:p>
            <a:r>
              <a:rPr lang="en-US" altLang="zh-CN" dirty="0">
                <a:effectLst/>
              </a:rPr>
              <a:t>f</a:t>
            </a:r>
            <a:r>
              <a:rPr lang="zh-CN" altLang="en-US" dirty="0">
                <a:effectLst/>
              </a:rPr>
              <a:t>严格卷宗归档</a:t>
            </a:r>
            <a:endParaRPr lang="zh-CN" altLang="en-US" dirty="0"/>
          </a:p>
        </p:txBody>
      </p:sp>
    </p:spTree>
    <p:extLst>
      <p:ext uri="{BB962C8B-B14F-4D97-AF65-F5344CB8AC3E}">
        <p14:creationId xmlns:p14="http://schemas.microsoft.com/office/powerpoint/2010/main" xmlns="" val="2949169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D4FE1632-F131-47D3-A814-99E9CD025E20}"/>
    </a:ext>
  </a:extLst>
</a:theme>
</file>

<file path=docProps/app.xml><?xml version="1.0" encoding="utf-8"?>
<Properties xmlns="http://schemas.openxmlformats.org/officeDocument/2006/extended-properties" xmlns:vt="http://schemas.openxmlformats.org/officeDocument/2006/docPropsVTypes">
  <Template/>
  <TotalTime>0</TotalTime>
  <Words>2789</Words>
  <Application>Microsoft Office PowerPoint</Application>
  <PresentationFormat>自定义</PresentationFormat>
  <Paragraphs>213</Paragraphs>
  <Slides>35</Slides>
  <Notes>0</Notes>
  <HiddenSlides>0</HiddenSlides>
  <MMClips>0</MMClips>
  <ScaleCrop>false</ScaleCrop>
  <HeadingPairs>
    <vt:vector size="4" baseType="variant">
      <vt:variant>
        <vt:lpstr>主题</vt:lpstr>
      </vt:variant>
      <vt:variant>
        <vt:i4>1</vt:i4>
      </vt:variant>
      <vt:variant>
        <vt:lpstr>幻灯片标题</vt:lpstr>
      </vt:variant>
      <vt:variant>
        <vt:i4>35</vt:i4>
      </vt:variant>
    </vt:vector>
  </HeadingPairs>
  <TitlesOfParts>
    <vt:vector size="36" baseType="lpstr">
      <vt:lpstr>Damask</vt:lpstr>
      <vt:lpstr>金融不良债权清收处置实务精要</vt:lpstr>
      <vt:lpstr>幻灯片 2</vt:lpstr>
      <vt:lpstr>1、“50亿以下案件不上高院”之解读</vt:lpstr>
      <vt:lpstr>1、“50亿以下案件不上高院”之解读</vt:lpstr>
      <vt:lpstr>2、“三加一”式的诉讼审级机制</vt:lpstr>
      <vt:lpstr>3、最高法院民商事案件办理机制</vt:lpstr>
      <vt:lpstr>3、最高法院民商事案件办理机制</vt:lpstr>
      <vt:lpstr>3、最高法院民商事案件办理机制</vt:lpstr>
      <vt:lpstr>4、最高法院民商事案件办理机制的新变化</vt:lpstr>
      <vt:lpstr>幻灯片 10</vt:lpstr>
      <vt:lpstr>1、民事执行概要</vt:lpstr>
      <vt:lpstr>2、财产保全制度概要</vt:lpstr>
      <vt:lpstr>3、民事执行重点制度</vt:lpstr>
      <vt:lpstr>什么是执行依据？执行依据的基本构成要件？执行依据的主要种类？ </vt:lpstr>
      <vt:lpstr>执行依据主文中“经强制执行后仍然不能清偿债务”如何理解？ </vt:lpstr>
      <vt:lpstr>生效判决给付内容不明确的避免以及处理途径？</vt:lpstr>
      <vt:lpstr>人民法院判决、裁定的执行管辖如何确定？</vt:lpstr>
      <vt:lpstr>议价、定向询价、网络询价、委托评估之间的关系是什么？</vt:lpstr>
      <vt:lpstr>追加变更被执行人的基本要件是什么？</vt:lpstr>
      <vt:lpstr>能否追加被执行人配偶为共同被执行人？</vt:lpstr>
      <vt:lpstr>到期债权执行的基本规则是什么？</vt:lpstr>
      <vt:lpstr>对被执行人欠付工程款的第三人，界定为协助执行义务人还是到期债权次债务人？</vt:lpstr>
      <vt:lpstr>限制高消费制度</vt:lpstr>
      <vt:lpstr>如何区分和计算本金、一般债务利息、违约金及加倍部分债务利息？</vt:lpstr>
      <vt:lpstr>被执行人的财产不足以清偿全部债务的，如何确定本金、一般债务利息、违约金及迟延履行利息的清偿顺序？</vt:lpstr>
      <vt:lpstr>仲裁裁决的执行管辖如何确定？</vt:lpstr>
      <vt:lpstr>公证债权文书与执行证书，何者为据以受理执行申请的执行依据？</vt:lpstr>
      <vt:lpstr>刑事裁判涉财产执行的被执行人财产不足偿付全部债务，如何分配清偿顺序？</vt:lpstr>
      <vt:lpstr>在先查封法院不启动处置程序，轮候债权人如何救济？</vt:lpstr>
      <vt:lpstr>申请执行人认为执行法院消极执行，能否提出执行异议？</vt:lpstr>
      <vt:lpstr>执行异议之诉制度</vt:lpstr>
      <vt:lpstr>终极本次执行程序制度</vt:lpstr>
      <vt:lpstr>执行分配制度</vt:lpstr>
      <vt:lpstr>金融不良债权转让后的相关问题</vt:lpstr>
      <vt:lpstr>幻灯片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金融债权保全与执行 实务精要</dc:title>
  <dc:creator>zhang yuan</dc:creator>
  <cp:lastModifiedBy>wdj</cp:lastModifiedBy>
  <cp:revision>106</cp:revision>
  <dcterms:created xsi:type="dcterms:W3CDTF">2019-05-23T09:34:33Z</dcterms:created>
  <dcterms:modified xsi:type="dcterms:W3CDTF">2019-11-25T00:20:02Z</dcterms:modified>
</cp:coreProperties>
</file>